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257" r:id="rId2"/>
    <p:sldId id="280" r:id="rId3"/>
    <p:sldId id="258" r:id="rId4"/>
    <p:sldId id="259" r:id="rId5"/>
    <p:sldId id="281" r:id="rId6"/>
    <p:sldId id="282" r:id="rId7"/>
    <p:sldId id="309" r:id="rId8"/>
    <p:sldId id="264" r:id="rId9"/>
    <p:sldId id="269" r:id="rId10"/>
    <p:sldId id="297" r:id="rId11"/>
    <p:sldId id="298" r:id="rId12"/>
    <p:sldId id="285" r:id="rId13"/>
    <p:sldId id="299" r:id="rId14"/>
    <p:sldId id="300" r:id="rId15"/>
    <p:sldId id="303" r:id="rId16"/>
    <p:sldId id="301" r:id="rId17"/>
    <p:sldId id="312" r:id="rId18"/>
    <p:sldId id="311" r:id="rId19"/>
    <p:sldId id="270" r:id="rId20"/>
    <p:sldId id="290" r:id="rId21"/>
    <p:sldId id="291" r:id="rId22"/>
    <p:sldId id="295" r:id="rId23"/>
    <p:sldId id="292"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D74A7"/>
    <a:srgbClr val="1F4E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387" autoAdjust="0"/>
  </p:normalViewPr>
  <p:slideViewPr>
    <p:cSldViewPr snapToGrid="0">
      <p:cViewPr varScale="1">
        <p:scale>
          <a:sx n="84" d="100"/>
          <a:sy n="84" d="100"/>
        </p:scale>
        <p:origin x="393" y="4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301BD9-4243-4367-977C-650CCA5948FB}" type="datetimeFigureOut">
              <a:rPr lang="zh-CN" altLang="en-US" smtClean="0"/>
              <a:pPr/>
              <a:t>2023/11/11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ACFBAA-4F33-4BF6-B348-50D59E4A3B07}" type="slidenum">
              <a:rPr lang="zh-CN" altLang="en-US" smtClean="0"/>
              <a:pPr/>
              <a:t>‹#›</a:t>
            </a:fld>
            <a:endParaRPr lang="zh-CN" altLang="en-US"/>
          </a:p>
        </p:txBody>
      </p:sp>
    </p:spTree>
    <p:extLst>
      <p:ext uri="{BB962C8B-B14F-4D97-AF65-F5344CB8AC3E}">
        <p14:creationId xmlns:p14="http://schemas.microsoft.com/office/powerpoint/2010/main" val="792485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1</a:t>
            </a:fld>
            <a:endParaRPr lang="zh-CN" altLang="en-US"/>
          </a:p>
        </p:txBody>
      </p:sp>
    </p:spTree>
    <p:extLst>
      <p:ext uri="{BB962C8B-B14F-4D97-AF65-F5344CB8AC3E}">
        <p14:creationId xmlns:p14="http://schemas.microsoft.com/office/powerpoint/2010/main" val="2080667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10</a:t>
            </a:fld>
            <a:endParaRPr lang="zh-CN" altLang="en-US"/>
          </a:p>
        </p:txBody>
      </p:sp>
    </p:spTree>
    <p:extLst>
      <p:ext uri="{BB962C8B-B14F-4D97-AF65-F5344CB8AC3E}">
        <p14:creationId xmlns:p14="http://schemas.microsoft.com/office/powerpoint/2010/main" val="1722072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11</a:t>
            </a:fld>
            <a:endParaRPr lang="zh-CN" altLang="en-US"/>
          </a:p>
        </p:txBody>
      </p:sp>
    </p:spTree>
    <p:extLst>
      <p:ext uri="{BB962C8B-B14F-4D97-AF65-F5344CB8AC3E}">
        <p14:creationId xmlns:p14="http://schemas.microsoft.com/office/powerpoint/2010/main" val="2943269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12</a:t>
            </a:fld>
            <a:endParaRPr lang="zh-CN" altLang="en-US"/>
          </a:p>
        </p:txBody>
      </p:sp>
    </p:spTree>
    <p:extLst>
      <p:ext uri="{BB962C8B-B14F-4D97-AF65-F5344CB8AC3E}">
        <p14:creationId xmlns:p14="http://schemas.microsoft.com/office/powerpoint/2010/main" val="2325700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13</a:t>
            </a:fld>
            <a:endParaRPr lang="zh-CN" altLang="en-US"/>
          </a:p>
        </p:txBody>
      </p:sp>
    </p:spTree>
    <p:extLst>
      <p:ext uri="{BB962C8B-B14F-4D97-AF65-F5344CB8AC3E}">
        <p14:creationId xmlns:p14="http://schemas.microsoft.com/office/powerpoint/2010/main" val="2325700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14</a:t>
            </a:fld>
            <a:endParaRPr lang="zh-CN" altLang="en-US"/>
          </a:p>
        </p:txBody>
      </p:sp>
    </p:spTree>
    <p:extLst>
      <p:ext uri="{BB962C8B-B14F-4D97-AF65-F5344CB8AC3E}">
        <p14:creationId xmlns:p14="http://schemas.microsoft.com/office/powerpoint/2010/main" val="2325700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15</a:t>
            </a:fld>
            <a:endParaRPr lang="zh-CN" altLang="en-US"/>
          </a:p>
        </p:txBody>
      </p:sp>
    </p:spTree>
    <p:extLst>
      <p:ext uri="{BB962C8B-B14F-4D97-AF65-F5344CB8AC3E}">
        <p14:creationId xmlns:p14="http://schemas.microsoft.com/office/powerpoint/2010/main" val="12576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16</a:t>
            </a:fld>
            <a:endParaRPr lang="zh-CN" altLang="en-US"/>
          </a:p>
        </p:txBody>
      </p:sp>
    </p:spTree>
    <p:extLst>
      <p:ext uri="{BB962C8B-B14F-4D97-AF65-F5344CB8AC3E}">
        <p14:creationId xmlns:p14="http://schemas.microsoft.com/office/powerpoint/2010/main" val="23257009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17</a:t>
            </a:fld>
            <a:endParaRPr lang="zh-CN" altLang="en-US"/>
          </a:p>
        </p:txBody>
      </p:sp>
    </p:spTree>
    <p:extLst>
      <p:ext uri="{BB962C8B-B14F-4D97-AF65-F5344CB8AC3E}">
        <p14:creationId xmlns:p14="http://schemas.microsoft.com/office/powerpoint/2010/main" val="2259411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18</a:t>
            </a:fld>
            <a:endParaRPr lang="zh-CN" altLang="en-US"/>
          </a:p>
        </p:txBody>
      </p:sp>
    </p:spTree>
    <p:extLst>
      <p:ext uri="{BB962C8B-B14F-4D97-AF65-F5344CB8AC3E}">
        <p14:creationId xmlns:p14="http://schemas.microsoft.com/office/powerpoint/2010/main" val="4188106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19</a:t>
            </a:fld>
            <a:endParaRPr lang="zh-CN" altLang="en-US"/>
          </a:p>
        </p:txBody>
      </p:sp>
    </p:spTree>
    <p:extLst>
      <p:ext uri="{BB962C8B-B14F-4D97-AF65-F5344CB8AC3E}">
        <p14:creationId xmlns:p14="http://schemas.microsoft.com/office/powerpoint/2010/main" val="4069748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2</a:t>
            </a:fld>
            <a:endParaRPr lang="zh-CN" altLang="en-US"/>
          </a:p>
        </p:txBody>
      </p:sp>
    </p:spTree>
    <p:extLst>
      <p:ext uri="{BB962C8B-B14F-4D97-AF65-F5344CB8AC3E}">
        <p14:creationId xmlns:p14="http://schemas.microsoft.com/office/powerpoint/2010/main" val="30187520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20</a:t>
            </a:fld>
            <a:endParaRPr lang="zh-CN" altLang="en-US"/>
          </a:p>
        </p:txBody>
      </p:sp>
    </p:spTree>
    <p:extLst>
      <p:ext uri="{BB962C8B-B14F-4D97-AF65-F5344CB8AC3E}">
        <p14:creationId xmlns:p14="http://schemas.microsoft.com/office/powerpoint/2010/main" val="6985078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21</a:t>
            </a:fld>
            <a:endParaRPr lang="zh-CN" altLang="en-US"/>
          </a:p>
        </p:txBody>
      </p:sp>
    </p:spTree>
    <p:extLst>
      <p:ext uri="{BB962C8B-B14F-4D97-AF65-F5344CB8AC3E}">
        <p14:creationId xmlns:p14="http://schemas.microsoft.com/office/powerpoint/2010/main" val="2355143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22</a:t>
            </a:fld>
            <a:endParaRPr lang="zh-CN" altLang="en-US"/>
          </a:p>
        </p:txBody>
      </p:sp>
    </p:spTree>
    <p:extLst>
      <p:ext uri="{BB962C8B-B14F-4D97-AF65-F5344CB8AC3E}">
        <p14:creationId xmlns:p14="http://schemas.microsoft.com/office/powerpoint/2010/main" val="19550080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23</a:t>
            </a:fld>
            <a:endParaRPr lang="zh-CN" altLang="en-US"/>
          </a:p>
        </p:txBody>
      </p:sp>
    </p:spTree>
    <p:extLst>
      <p:ext uri="{BB962C8B-B14F-4D97-AF65-F5344CB8AC3E}">
        <p14:creationId xmlns:p14="http://schemas.microsoft.com/office/powerpoint/2010/main" val="1559525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3</a:t>
            </a:fld>
            <a:endParaRPr lang="zh-CN" altLang="en-US"/>
          </a:p>
        </p:txBody>
      </p:sp>
    </p:spTree>
    <p:extLst>
      <p:ext uri="{BB962C8B-B14F-4D97-AF65-F5344CB8AC3E}">
        <p14:creationId xmlns:p14="http://schemas.microsoft.com/office/powerpoint/2010/main" val="1722072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4</a:t>
            </a:fld>
            <a:endParaRPr lang="zh-CN" altLang="en-US"/>
          </a:p>
        </p:txBody>
      </p:sp>
    </p:spTree>
    <p:extLst>
      <p:ext uri="{BB962C8B-B14F-4D97-AF65-F5344CB8AC3E}">
        <p14:creationId xmlns:p14="http://schemas.microsoft.com/office/powerpoint/2010/main" val="2076372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5</a:t>
            </a:fld>
            <a:endParaRPr lang="zh-CN" altLang="en-US"/>
          </a:p>
        </p:txBody>
      </p:sp>
    </p:spTree>
    <p:extLst>
      <p:ext uri="{BB962C8B-B14F-4D97-AF65-F5344CB8AC3E}">
        <p14:creationId xmlns:p14="http://schemas.microsoft.com/office/powerpoint/2010/main" val="2860740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6</a:t>
            </a:fld>
            <a:endParaRPr lang="zh-CN" altLang="en-US"/>
          </a:p>
        </p:txBody>
      </p:sp>
    </p:spTree>
    <p:extLst>
      <p:ext uri="{BB962C8B-B14F-4D97-AF65-F5344CB8AC3E}">
        <p14:creationId xmlns:p14="http://schemas.microsoft.com/office/powerpoint/2010/main" val="2835071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7</a:t>
            </a:fld>
            <a:endParaRPr lang="zh-CN" altLang="en-US"/>
          </a:p>
        </p:txBody>
      </p:sp>
    </p:spTree>
    <p:extLst>
      <p:ext uri="{BB962C8B-B14F-4D97-AF65-F5344CB8AC3E}">
        <p14:creationId xmlns:p14="http://schemas.microsoft.com/office/powerpoint/2010/main" val="1449198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8</a:t>
            </a:fld>
            <a:endParaRPr lang="zh-CN" altLang="en-US"/>
          </a:p>
        </p:txBody>
      </p:sp>
    </p:spTree>
    <p:extLst>
      <p:ext uri="{BB962C8B-B14F-4D97-AF65-F5344CB8AC3E}">
        <p14:creationId xmlns:p14="http://schemas.microsoft.com/office/powerpoint/2010/main" val="2238079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ACFBAA-4F33-4BF6-B348-50D59E4A3B07}" type="slidenum">
              <a:rPr lang="zh-CN" altLang="en-US" smtClean="0"/>
              <a:pPr/>
              <a:t>9</a:t>
            </a:fld>
            <a:endParaRPr lang="zh-CN" altLang="en-US"/>
          </a:p>
        </p:txBody>
      </p:sp>
    </p:spTree>
    <p:extLst>
      <p:ext uri="{BB962C8B-B14F-4D97-AF65-F5344CB8AC3E}">
        <p14:creationId xmlns:p14="http://schemas.microsoft.com/office/powerpoint/2010/main" val="3127543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180C721-00F0-49A5-8986-DFDB39C600B4}" type="datetimeFigureOut">
              <a:rPr lang="zh-CN" altLang="en-US" smtClean="0"/>
              <a:pPr/>
              <a:t>2023/11/11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C8E5C5-05D3-4171-9F3F-370131363719}"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180C721-00F0-49A5-8986-DFDB39C600B4}" type="datetimeFigureOut">
              <a:rPr lang="zh-CN" altLang="en-US" smtClean="0"/>
              <a:pPr/>
              <a:t>2023/11/11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C8E5C5-05D3-4171-9F3F-370131363719}"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180C721-00F0-49A5-8986-DFDB39C600B4}" type="datetimeFigureOut">
              <a:rPr lang="zh-CN" altLang="en-US" smtClean="0"/>
              <a:pPr/>
              <a:t>2023/11/11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C8E5C5-05D3-4171-9F3F-370131363719}"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180C721-00F0-49A5-8986-DFDB39C600B4}" type="datetimeFigureOut">
              <a:rPr lang="zh-CN" altLang="en-US" smtClean="0"/>
              <a:pPr/>
              <a:t>2023/11/11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C8E5C5-05D3-4171-9F3F-370131363719}"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180C721-00F0-49A5-8986-DFDB39C600B4}" type="datetimeFigureOut">
              <a:rPr lang="zh-CN" altLang="en-US" smtClean="0"/>
              <a:pPr/>
              <a:t>2023/11/11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C8E5C5-05D3-4171-9F3F-370131363719}"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180C721-00F0-49A5-8986-DFDB39C600B4}" type="datetimeFigureOut">
              <a:rPr lang="zh-CN" altLang="en-US" smtClean="0"/>
              <a:pPr/>
              <a:t>2023/11/11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8C8E5C5-05D3-4171-9F3F-370131363719}"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180C721-00F0-49A5-8986-DFDB39C600B4}" type="datetimeFigureOut">
              <a:rPr lang="zh-CN" altLang="en-US" smtClean="0"/>
              <a:pPr/>
              <a:t>2023/11/11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8C8E5C5-05D3-4171-9F3F-370131363719}"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180C721-00F0-49A5-8986-DFDB39C600B4}" type="datetimeFigureOut">
              <a:rPr lang="zh-CN" altLang="en-US" smtClean="0"/>
              <a:pPr/>
              <a:t>2023/11/11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8C8E5C5-05D3-4171-9F3F-370131363719}"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180C721-00F0-49A5-8986-DFDB39C600B4}" type="datetimeFigureOut">
              <a:rPr lang="zh-CN" altLang="en-US" smtClean="0"/>
              <a:pPr/>
              <a:t>2023/11/11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8C8E5C5-05D3-4171-9F3F-370131363719}"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180C721-00F0-49A5-8986-DFDB39C600B4}" type="datetimeFigureOut">
              <a:rPr lang="zh-CN" altLang="en-US" smtClean="0"/>
              <a:pPr/>
              <a:t>2023/11/11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8C8E5C5-05D3-4171-9F3F-370131363719}"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180C721-00F0-49A5-8986-DFDB39C600B4}" type="datetimeFigureOut">
              <a:rPr lang="zh-CN" altLang="en-US" smtClean="0"/>
              <a:pPr/>
              <a:t>2023/11/11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8C8E5C5-05D3-4171-9F3F-370131363719}"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100000">
              <a:schemeClr val="accent1">
                <a:lumMod val="20000"/>
                <a:lumOff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80C721-00F0-49A5-8986-DFDB39C600B4}" type="datetimeFigureOut">
              <a:rPr lang="zh-CN" altLang="en-US" smtClean="0"/>
              <a:pPr/>
              <a:t>2023/11/11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C8E5C5-05D3-4171-9F3F-370131363719}"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9.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4.png"/><Relationship Id="rId9"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11085" cy="685799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1880915" y="0"/>
            <a:ext cx="311085"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p:nvPr/>
        </p:nvCxnSpPr>
        <p:spPr>
          <a:xfrm>
            <a:off x="2662096" y="3455347"/>
            <a:ext cx="7411039" cy="0"/>
          </a:xfrm>
          <a:prstGeom prst="line">
            <a:avLst/>
          </a:prstGeom>
          <a:ln w="15875">
            <a:solidFill>
              <a:schemeClr val="accent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2765140" y="5079845"/>
            <a:ext cx="7411039" cy="0"/>
          </a:xfrm>
          <a:prstGeom prst="line">
            <a:avLst/>
          </a:prstGeom>
          <a:ln w="15875">
            <a:solidFill>
              <a:schemeClr val="accent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5095186" y="649462"/>
            <a:ext cx="2123437" cy="2123436"/>
          </a:xfrm>
          <a:prstGeom prst="ellipse">
            <a:avLst/>
          </a:prstGeom>
          <a:gradFill flip="none" rotWithShape="1">
            <a:gsLst>
              <a:gs pos="0">
                <a:srgbClr val="BFBFBF"/>
              </a:gs>
              <a:gs pos="52000">
                <a:srgbClr val="FFFFFF"/>
              </a:gs>
              <a:gs pos="100000">
                <a:srgbClr val="0070C0">
                  <a:tint val="0"/>
                </a:srgbClr>
              </a:gs>
            </a:gsLst>
            <a:lin ang="2700000" scaled="1"/>
            <a:tileRect/>
          </a:gradFill>
          <a:ln w="73025" cap="flat" cmpd="sng" algn="ctr">
            <a:solidFill>
              <a:srgbClr val="F2F2F2"/>
            </a:solidFill>
            <a:prstDash val="solid"/>
          </a:ln>
          <a:effectLst>
            <a:outerShdw blurRad="190500" dist="254000" dir="2699985" rotWithShape="0">
              <a:scrgbClr r="0" g="0" b="0">
                <a:alpha val="23000"/>
              </a:scrgbClr>
            </a:outerShdw>
          </a:effectLst>
        </p:spPr>
        <p:txBody>
          <a:bodyPr rtlCol="0" anchor="ctr"/>
          <a:lstStyle/>
          <a:p>
            <a:pPr algn="ctr" defTabSz="1088390">
              <a:defRPr/>
            </a:pPr>
            <a:endParaRPr lang="zh-CN" altLang="en-US" sz="3200" kern="0">
              <a:solidFill>
                <a:srgbClr val="000000"/>
              </a:solidFill>
              <a:latin typeface="Impact"/>
              <a:ea typeface="方正姚体"/>
              <a:cs typeface="+mn-ea"/>
              <a:sym typeface="+mn-lt"/>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2056" y="746331"/>
            <a:ext cx="2005547" cy="2005547"/>
          </a:xfrm>
          <a:prstGeom prst="rect">
            <a:avLst/>
          </a:prstGeom>
        </p:spPr>
      </p:pic>
      <p:pic>
        <p:nvPicPr>
          <p:cNvPr id="7" name="图片 6">
            <a:extLst>
              <a:ext uri="{FF2B5EF4-FFF2-40B4-BE49-F238E27FC236}">
                <a16:creationId xmlns:a16="http://schemas.microsoft.com/office/drawing/2014/main" id="{FE4D37CA-CEA8-1B79-BFDF-38E72F00ABEB}"/>
              </a:ext>
            </a:extLst>
          </p:cNvPr>
          <p:cNvPicPr>
            <a:picLocks noChangeAspect="1"/>
          </p:cNvPicPr>
          <p:nvPr/>
        </p:nvPicPr>
        <p:blipFill>
          <a:blip r:embed="rId4"/>
          <a:stretch>
            <a:fillRect/>
          </a:stretch>
        </p:blipFill>
        <p:spPr>
          <a:xfrm>
            <a:off x="2389166" y="3261729"/>
            <a:ext cx="8162985" cy="1890726"/>
          </a:xfrm>
          <a:prstGeom prst="rect">
            <a:avLst/>
          </a:prstGeom>
        </p:spPr>
      </p:pic>
      <p:sp>
        <p:nvSpPr>
          <p:cNvPr id="8" name="文本框 7">
            <a:extLst>
              <a:ext uri="{FF2B5EF4-FFF2-40B4-BE49-F238E27FC236}">
                <a16:creationId xmlns:a16="http://schemas.microsoft.com/office/drawing/2014/main" id="{9CF77256-3956-0830-7E4A-D1424026245B}"/>
              </a:ext>
            </a:extLst>
          </p:cNvPr>
          <p:cNvSpPr txBox="1"/>
          <p:nvPr/>
        </p:nvSpPr>
        <p:spPr>
          <a:xfrm>
            <a:off x="9479092" y="5692401"/>
            <a:ext cx="2862469" cy="461665"/>
          </a:xfrm>
          <a:prstGeom prst="rect">
            <a:avLst/>
          </a:prstGeom>
          <a:noFill/>
        </p:spPr>
        <p:txBody>
          <a:bodyPr wrap="square" rtlCol="0">
            <a:spAutoFit/>
          </a:bodyPr>
          <a:lstStyle/>
          <a:p>
            <a:r>
              <a:rPr lang="zh-CN" altLang="en-US" sz="2400" dirty="0"/>
              <a:t>来源：</a:t>
            </a:r>
            <a:r>
              <a:rPr lang="en-US" altLang="zh-CN" sz="2400" dirty="0"/>
              <a:t>CVPR2023</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1"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ppt_x</p:attrName>
                                        </p:attrNameLst>
                                      </p:cBhvr>
                                      <p:tavLst>
                                        <p:tav tm="0">
                                          <p:val>
                                            <p:strVal val="#ppt_x-.2"/>
                                          </p:val>
                                        </p:tav>
                                        <p:tav tm="100000">
                                          <p:val>
                                            <p:strVal val="#ppt_x"/>
                                          </p:val>
                                        </p:tav>
                                      </p:tavLst>
                                    </p:anim>
                                    <p:anim calcmode="lin" valueType="num">
                                      <p:cBhvr>
                                        <p:cTn id="8" dur="1000" fill="hold"/>
                                        <p:tgtEl>
                                          <p:spTgt spid="4"/>
                                        </p:tgtEl>
                                        <p:attrNameLst>
                                          <p:attrName>ppt_y</p:attrName>
                                        </p:attrNameLst>
                                      </p:cBhvr>
                                      <p:tavLst>
                                        <p:tav tm="0">
                                          <p:val>
                                            <p:strVal val="#ppt_y"/>
                                          </p:val>
                                        </p:tav>
                                        <p:tav tm="100000">
                                          <p:val>
                                            <p:strVal val="#ppt_y"/>
                                          </p:val>
                                        </p:tav>
                                      </p:tavLst>
                                    </p:anim>
                                    <p:animEffect transition="in" filter="wipe(right)" prLst="gradientSize: 0.1">
                                      <p:cBhvr>
                                        <p:cTn id="9" dur="1000"/>
                                        <p:tgtEl>
                                          <p:spTgt spid="4"/>
                                        </p:tgtEl>
                                      </p:cBhvr>
                                    </p:animEffect>
                                  </p:childTnLst>
                                </p:cTn>
                              </p:par>
                              <p:par>
                                <p:cTn id="10" presetID="29"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ppt_x</p:attrName>
                                        </p:attrNameLst>
                                      </p:cBhvr>
                                      <p:tavLst>
                                        <p:tav tm="0">
                                          <p:val>
                                            <p:strVal val="#ppt_x-.2"/>
                                          </p:val>
                                        </p:tav>
                                        <p:tav tm="100000">
                                          <p:val>
                                            <p:strVal val="#ppt_x"/>
                                          </p:val>
                                        </p:tav>
                                      </p:tavLst>
                                    </p:anim>
                                    <p:anim calcmode="lin" valueType="num">
                                      <p:cBhvr>
                                        <p:cTn id="13" dur="1000" fill="hold"/>
                                        <p:tgtEl>
                                          <p:spTgt spid="5"/>
                                        </p:tgtEl>
                                        <p:attrNameLst>
                                          <p:attrName>ppt_y</p:attrName>
                                        </p:attrNameLst>
                                      </p:cBhvr>
                                      <p:tavLst>
                                        <p:tav tm="0">
                                          <p:val>
                                            <p:strVal val="#ppt_y"/>
                                          </p:val>
                                        </p:tav>
                                        <p:tav tm="100000">
                                          <p:val>
                                            <p:strVal val="#ppt_y"/>
                                          </p:val>
                                        </p:tav>
                                      </p:tavLst>
                                    </p:anim>
                                    <p:animEffect transition="in" filter="wipe(right)" prLst="gradientSize: 0.1">
                                      <p:cBhvr>
                                        <p:cTn id="14" dur="1000"/>
                                        <p:tgtEl>
                                          <p:spTgt spid="5"/>
                                        </p:tgtEl>
                                      </p:cBhvr>
                                    </p:animEffect>
                                  </p:childTnLst>
                                </p:cTn>
                              </p:par>
                            </p:childTnLst>
                          </p:cTn>
                        </p:par>
                        <p:par>
                          <p:cTn id="15" fill="hold">
                            <p:stCondLst>
                              <p:cond delay="1000"/>
                            </p:stCondLst>
                            <p:childTnLst>
                              <p:par>
                                <p:cTn id="16" presetID="17" presetClass="entr" presetSubtype="10"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p:cTn id="18" dur="500" fill="hold"/>
                                        <p:tgtEl>
                                          <p:spTgt spid="20"/>
                                        </p:tgtEl>
                                        <p:attrNameLst>
                                          <p:attrName>ppt_w</p:attrName>
                                        </p:attrNameLst>
                                      </p:cBhvr>
                                      <p:tavLst>
                                        <p:tav tm="0">
                                          <p:val>
                                            <p:fltVal val="0"/>
                                          </p:val>
                                        </p:tav>
                                        <p:tav tm="100000">
                                          <p:val>
                                            <p:strVal val="#ppt_w"/>
                                          </p:val>
                                        </p:tav>
                                      </p:tavLst>
                                    </p:anim>
                                    <p:anim calcmode="lin" valueType="num">
                                      <p:cBhvr>
                                        <p:cTn id="19" dur="500" fill="hold"/>
                                        <p:tgtEl>
                                          <p:spTgt spid="20"/>
                                        </p:tgtEl>
                                        <p:attrNameLst>
                                          <p:attrName>ppt_h</p:attrName>
                                        </p:attrNameLst>
                                      </p:cBhvr>
                                      <p:tavLst>
                                        <p:tav tm="0">
                                          <p:val>
                                            <p:strVal val="#ppt_h"/>
                                          </p:val>
                                        </p:tav>
                                        <p:tav tm="100000">
                                          <p:val>
                                            <p:strVal val="#ppt_h"/>
                                          </p:val>
                                        </p:tav>
                                      </p:tavLst>
                                    </p:anim>
                                  </p:childTnLst>
                                </p:cTn>
                              </p:par>
                              <p:par>
                                <p:cTn id="20" presetID="17" presetClass="entr" presetSubtype="1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p:cTn id="22" dur="500" fill="hold"/>
                                        <p:tgtEl>
                                          <p:spTgt spid="21"/>
                                        </p:tgtEl>
                                        <p:attrNameLst>
                                          <p:attrName>ppt_w</p:attrName>
                                        </p:attrNameLst>
                                      </p:cBhvr>
                                      <p:tavLst>
                                        <p:tav tm="0">
                                          <p:val>
                                            <p:fltVal val="0"/>
                                          </p:val>
                                        </p:tav>
                                        <p:tav tm="100000">
                                          <p:val>
                                            <p:strVal val="#ppt_w"/>
                                          </p:val>
                                        </p:tav>
                                      </p:tavLst>
                                    </p:anim>
                                    <p:anim calcmode="lin" valueType="num">
                                      <p:cBhvr>
                                        <p:cTn id="23" dur="500" fill="hold"/>
                                        <p:tgtEl>
                                          <p:spTgt spid="2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1696822" y="2866937"/>
            <a:ext cx="1080000" cy="1080000"/>
          </a:xfrm>
          <a:prstGeom prst="ellipse">
            <a:avLst/>
          </a:prstGeom>
          <a:solidFill>
            <a:schemeClr val="bg1"/>
          </a:solidFill>
          <a:ln w="15875" cmpd="db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b="1" dirty="0">
                <a:solidFill>
                  <a:schemeClr val="accent1">
                    <a:lumMod val="50000"/>
                  </a:schemeClr>
                </a:solidFill>
              </a:rPr>
              <a:t>3</a:t>
            </a:r>
            <a:endParaRPr lang="zh-CN" altLang="en-US" sz="5400" b="1" dirty="0">
              <a:solidFill>
                <a:schemeClr val="accent1">
                  <a:lumMod val="50000"/>
                </a:schemeClr>
              </a:solidFill>
            </a:endParaRPr>
          </a:p>
        </p:txBody>
      </p:sp>
      <p:sp>
        <p:nvSpPr>
          <p:cNvPr id="11" name="文本框 10"/>
          <p:cNvSpPr txBox="1"/>
          <p:nvPr/>
        </p:nvSpPr>
        <p:spPr>
          <a:xfrm>
            <a:off x="2880018" y="2838015"/>
            <a:ext cx="2865640" cy="707886"/>
          </a:xfrm>
          <a:prstGeom prst="rect">
            <a:avLst/>
          </a:prstGeom>
          <a:noFill/>
        </p:spPr>
        <p:txBody>
          <a:bodyPr wrap="square" rtlCol="0">
            <a:spAutoFit/>
          </a:bodyPr>
          <a:lstStyle/>
          <a:p>
            <a:pPr algn="ctr"/>
            <a:r>
              <a:rPr lang="zh-CN" altLang="en-US" sz="4000" b="1" dirty="0">
                <a:solidFill>
                  <a:schemeClr val="accent1">
                    <a:lumMod val="50000"/>
                  </a:schemeClr>
                </a:solidFill>
                <a:latin typeface="微软雅黑" panose="020B0503020204020204" pitchFamily="34" charset="-122"/>
                <a:ea typeface="微软雅黑" panose="020B0503020204020204" pitchFamily="34" charset="-122"/>
              </a:rPr>
              <a:t>模型</a:t>
            </a:r>
          </a:p>
        </p:txBody>
      </p:sp>
      <p:sp>
        <p:nvSpPr>
          <p:cNvPr id="12" name="矩形 11"/>
          <p:cNvSpPr/>
          <p:nvPr/>
        </p:nvSpPr>
        <p:spPr>
          <a:xfrm>
            <a:off x="6918692" y="0"/>
            <a:ext cx="5291579"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8555081" y="1957837"/>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flipH="1">
            <a:off x="6810167" y="-246669"/>
            <a:ext cx="2664061" cy="15884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10120546" y="5516252"/>
            <a:ext cx="2664061" cy="15884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9023168" y="1781004"/>
            <a:ext cx="1789376"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方向空间</a:t>
            </a:r>
          </a:p>
        </p:txBody>
      </p:sp>
      <p:cxnSp>
        <p:nvCxnSpPr>
          <p:cNvPr id="23" name="直接连接符 22"/>
          <p:cNvCxnSpPr/>
          <p:nvPr/>
        </p:nvCxnSpPr>
        <p:spPr>
          <a:xfrm>
            <a:off x="8609081" y="2065837"/>
            <a:ext cx="0" cy="90791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569717" y="2965412"/>
            <a:ext cx="78729" cy="87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9023167" y="2778469"/>
            <a:ext cx="2398313"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子路径激励模块</a:t>
            </a:r>
          </a:p>
        </p:txBody>
      </p:sp>
      <p:cxnSp>
        <p:nvCxnSpPr>
          <p:cNvPr id="27" name="直接连接符 26"/>
          <p:cNvCxnSpPr/>
          <p:nvPr/>
        </p:nvCxnSpPr>
        <p:spPr>
          <a:xfrm>
            <a:off x="8609081" y="3045780"/>
            <a:ext cx="0" cy="90791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8555081" y="3926059"/>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9023167" y="3722858"/>
            <a:ext cx="2398311"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交互式解码模块</a:t>
            </a:r>
          </a:p>
        </p:txBody>
      </p:sp>
      <p:cxnSp>
        <p:nvCxnSpPr>
          <p:cNvPr id="15" name="直接连接符 14"/>
          <p:cNvCxnSpPr/>
          <p:nvPr/>
        </p:nvCxnSpPr>
        <p:spPr>
          <a:xfrm>
            <a:off x="8615177" y="4011996"/>
            <a:ext cx="0" cy="90791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8561177" y="4919707"/>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20"/>
          <p:cNvSpPr txBox="1"/>
          <p:nvPr/>
        </p:nvSpPr>
        <p:spPr>
          <a:xfrm>
            <a:off x="9056696" y="4621740"/>
            <a:ext cx="1789376"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连通性输出</a:t>
            </a:r>
          </a:p>
        </p:txBody>
      </p:sp>
      <p:cxnSp>
        <p:nvCxnSpPr>
          <p:cNvPr id="2" name="直接连接符 1">
            <a:extLst>
              <a:ext uri="{FF2B5EF4-FFF2-40B4-BE49-F238E27FC236}">
                <a16:creationId xmlns:a16="http://schemas.microsoft.com/office/drawing/2014/main" id="{E4AB6E27-060D-9FCF-AD0E-17A0EEA5112E}"/>
              </a:ext>
            </a:extLst>
          </p:cNvPr>
          <p:cNvCxnSpPr/>
          <p:nvPr/>
        </p:nvCxnSpPr>
        <p:spPr>
          <a:xfrm>
            <a:off x="8618448" y="5027707"/>
            <a:ext cx="0" cy="90791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椭圆 2">
            <a:extLst>
              <a:ext uri="{FF2B5EF4-FFF2-40B4-BE49-F238E27FC236}">
                <a16:creationId xmlns:a16="http://schemas.microsoft.com/office/drawing/2014/main" id="{E0A3F5F0-C3BB-059D-8827-383C22543487}"/>
              </a:ext>
            </a:extLst>
          </p:cNvPr>
          <p:cNvSpPr/>
          <p:nvPr/>
        </p:nvSpPr>
        <p:spPr>
          <a:xfrm>
            <a:off x="8569717" y="5935618"/>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20">
            <a:extLst>
              <a:ext uri="{FF2B5EF4-FFF2-40B4-BE49-F238E27FC236}">
                <a16:creationId xmlns:a16="http://schemas.microsoft.com/office/drawing/2014/main" id="{17C13E6D-F49A-B11E-2F83-FE22FF557BEA}"/>
              </a:ext>
            </a:extLst>
          </p:cNvPr>
          <p:cNvSpPr txBox="1"/>
          <p:nvPr/>
        </p:nvSpPr>
        <p:spPr>
          <a:xfrm>
            <a:off x="9068253" y="5641783"/>
            <a:ext cx="1789376"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损失函数</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11"/>
                                        </p:tgtEl>
                                        <p:attrNameLst>
                                          <p:attrName>ppt_y</p:attrName>
                                        </p:attrNameLst>
                                      </p:cBhvr>
                                      <p:tavLst>
                                        <p:tav tm="0">
                                          <p:val>
                                            <p:strVal val="#ppt_y"/>
                                          </p:val>
                                        </p:tav>
                                        <p:tav tm="100000">
                                          <p:val>
                                            <p:strVal val="#ppt_y"/>
                                          </p:val>
                                        </p:tav>
                                      </p:tavLst>
                                    </p:anim>
                                    <p:anim calcmode="lin" valueType="num">
                                      <p:cBhvr>
                                        <p:cTn id="15"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11"/>
                                        </p:tgtEl>
                                      </p:cBhvr>
                                    </p:animEffect>
                                  </p:childTnLst>
                                </p:cTn>
                              </p:par>
                            </p:childTnLst>
                          </p:cTn>
                        </p:par>
                        <p:par>
                          <p:cTn id="18" fill="hold">
                            <p:stCondLst>
                              <p:cond delay="1550"/>
                            </p:stCondLst>
                            <p:childTnLst>
                              <p:par>
                                <p:cTn id="19" presetID="23" presetClass="entr" presetSubtype="16" fill="hold" grpId="1" nodeType="after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childTnLst>
                                </p:cTn>
                              </p:par>
                            </p:childTnLst>
                          </p:cTn>
                        </p:par>
                        <p:par>
                          <p:cTn id="23" fill="hold">
                            <p:stCondLst>
                              <p:cond delay="2050"/>
                            </p:stCondLst>
                            <p:childTnLst>
                              <p:par>
                                <p:cTn id="24" presetID="3" presetClass="entr" presetSubtype="10" fill="hold" grpId="1"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blinds(horizontal)">
                                      <p:cBhvr>
                                        <p:cTn id="26" dur="500"/>
                                        <p:tgtEl>
                                          <p:spTgt spid="21"/>
                                        </p:tgtEl>
                                      </p:cBhvr>
                                    </p:animEffect>
                                  </p:childTnLst>
                                </p:cTn>
                              </p:par>
                            </p:childTnLst>
                          </p:cTn>
                        </p:par>
                        <p:par>
                          <p:cTn id="27" fill="hold">
                            <p:stCondLst>
                              <p:cond delay="2550"/>
                            </p:stCondLst>
                            <p:childTnLst>
                              <p:par>
                                <p:cTn id="28" presetID="22" presetClass="entr" presetSubtype="1" fill="hold"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up)">
                                      <p:cBhvr>
                                        <p:cTn id="30" dur="500"/>
                                        <p:tgtEl>
                                          <p:spTgt spid="23"/>
                                        </p:tgtEl>
                                      </p:cBhvr>
                                    </p:animEffect>
                                  </p:childTnLst>
                                </p:cTn>
                              </p:par>
                            </p:childTnLst>
                          </p:cTn>
                        </p:par>
                        <p:par>
                          <p:cTn id="31" fill="hold">
                            <p:stCondLst>
                              <p:cond delay="3050"/>
                            </p:stCondLst>
                            <p:childTnLst>
                              <p:par>
                                <p:cTn id="32" presetID="23" presetClass="entr" presetSubtype="16" fill="hold" grpId="0" nodeType="afterEffect">
                                  <p:stCondLst>
                                    <p:cond delay="0"/>
                                  </p:stCondLst>
                                  <p:childTnLst>
                                    <p:set>
                                      <p:cBhvr>
                                        <p:cTn id="33" dur="1" fill="hold">
                                          <p:stCondLst>
                                            <p:cond delay="0"/>
                                          </p:stCondLst>
                                        </p:cTn>
                                        <p:tgtEl>
                                          <p:spTgt spid="25"/>
                                        </p:tgtEl>
                                        <p:attrNameLst>
                                          <p:attrName>style.visibility</p:attrName>
                                        </p:attrNameLst>
                                      </p:cBhvr>
                                      <p:to>
                                        <p:strVal val="visible"/>
                                      </p:to>
                                    </p:set>
                                    <p:anim calcmode="lin" valueType="num">
                                      <p:cBhvr>
                                        <p:cTn id="34" dur="500" fill="hold"/>
                                        <p:tgtEl>
                                          <p:spTgt spid="25"/>
                                        </p:tgtEl>
                                        <p:attrNameLst>
                                          <p:attrName>ppt_w</p:attrName>
                                        </p:attrNameLst>
                                      </p:cBhvr>
                                      <p:tavLst>
                                        <p:tav tm="0">
                                          <p:val>
                                            <p:fltVal val="0"/>
                                          </p:val>
                                        </p:tav>
                                        <p:tav tm="100000">
                                          <p:val>
                                            <p:strVal val="#ppt_w"/>
                                          </p:val>
                                        </p:tav>
                                      </p:tavLst>
                                    </p:anim>
                                    <p:anim calcmode="lin" valueType="num">
                                      <p:cBhvr>
                                        <p:cTn id="35" dur="500" fill="hold"/>
                                        <p:tgtEl>
                                          <p:spTgt spid="25"/>
                                        </p:tgtEl>
                                        <p:attrNameLst>
                                          <p:attrName>ppt_h</p:attrName>
                                        </p:attrNameLst>
                                      </p:cBhvr>
                                      <p:tavLst>
                                        <p:tav tm="0">
                                          <p:val>
                                            <p:fltVal val="0"/>
                                          </p:val>
                                        </p:tav>
                                        <p:tav tm="100000">
                                          <p:val>
                                            <p:strVal val="#ppt_h"/>
                                          </p:val>
                                        </p:tav>
                                      </p:tavLst>
                                    </p:anim>
                                  </p:childTnLst>
                                </p:cTn>
                              </p:par>
                            </p:childTnLst>
                          </p:cTn>
                        </p:par>
                        <p:par>
                          <p:cTn id="36" fill="hold">
                            <p:stCondLst>
                              <p:cond delay="3550"/>
                            </p:stCondLst>
                            <p:childTnLst>
                              <p:par>
                                <p:cTn id="37" presetID="3" presetClass="entr" presetSubtype="10" fill="hold" grpId="0" nodeType="after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blinds(horizontal)">
                                      <p:cBhvr>
                                        <p:cTn id="39" dur="500"/>
                                        <p:tgtEl>
                                          <p:spTgt spid="26"/>
                                        </p:tgtEl>
                                      </p:cBhvr>
                                    </p:animEffect>
                                  </p:childTnLst>
                                </p:cTn>
                              </p:par>
                            </p:childTnLst>
                          </p:cTn>
                        </p:par>
                        <p:par>
                          <p:cTn id="40" fill="hold">
                            <p:stCondLst>
                              <p:cond delay="4050"/>
                            </p:stCondLst>
                            <p:childTnLst>
                              <p:par>
                                <p:cTn id="41" presetID="22" presetClass="entr" presetSubtype="1" fill="hold"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up)">
                                      <p:cBhvr>
                                        <p:cTn id="43" dur="500"/>
                                        <p:tgtEl>
                                          <p:spTgt spid="27"/>
                                        </p:tgtEl>
                                      </p:cBhvr>
                                    </p:animEffect>
                                  </p:childTnLst>
                                </p:cTn>
                              </p:par>
                            </p:childTnLst>
                          </p:cTn>
                        </p:par>
                        <p:par>
                          <p:cTn id="44" fill="hold">
                            <p:stCondLst>
                              <p:cond delay="4550"/>
                            </p:stCondLst>
                            <p:childTnLst>
                              <p:par>
                                <p:cTn id="45" presetID="23" presetClass="entr" presetSubtype="16" fill="hold" grpId="0" nodeType="after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p:cTn id="47" dur="500" fill="hold"/>
                                        <p:tgtEl>
                                          <p:spTgt spid="28"/>
                                        </p:tgtEl>
                                        <p:attrNameLst>
                                          <p:attrName>ppt_w</p:attrName>
                                        </p:attrNameLst>
                                      </p:cBhvr>
                                      <p:tavLst>
                                        <p:tav tm="0">
                                          <p:val>
                                            <p:fltVal val="0"/>
                                          </p:val>
                                        </p:tav>
                                        <p:tav tm="100000">
                                          <p:val>
                                            <p:strVal val="#ppt_w"/>
                                          </p:val>
                                        </p:tav>
                                      </p:tavLst>
                                    </p:anim>
                                    <p:anim calcmode="lin" valueType="num">
                                      <p:cBhvr>
                                        <p:cTn id="48" dur="500" fill="hold"/>
                                        <p:tgtEl>
                                          <p:spTgt spid="28"/>
                                        </p:tgtEl>
                                        <p:attrNameLst>
                                          <p:attrName>ppt_h</p:attrName>
                                        </p:attrNameLst>
                                      </p:cBhvr>
                                      <p:tavLst>
                                        <p:tav tm="0">
                                          <p:val>
                                            <p:fltVal val="0"/>
                                          </p:val>
                                        </p:tav>
                                        <p:tav tm="100000">
                                          <p:val>
                                            <p:strVal val="#ppt_h"/>
                                          </p:val>
                                        </p:tav>
                                      </p:tavLst>
                                    </p:anim>
                                  </p:childTnLst>
                                </p:cTn>
                              </p:par>
                            </p:childTnLst>
                          </p:cTn>
                        </p:par>
                        <p:par>
                          <p:cTn id="49" fill="hold">
                            <p:stCondLst>
                              <p:cond delay="5050"/>
                            </p:stCondLst>
                            <p:childTnLst>
                              <p:par>
                                <p:cTn id="50" presetID="3" presetClass="entr" presetSubtype="10" fill="hold" grpId="0" nodeType="after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blinds(horizontal)">
                                      <p:cBhvr>
                                        <p:cTn id="52" dur="500"/>
                                        <p:tgtEl>
                                          <p:spTgt spid="30"/>
                                        </p:tgtEl>
                                      </p:cBhvr>
                                    </p:animEffect>
                                  </p:childTnLst>
                                </p:cTn>
                              </p:par>
                            </p:childTnLst>
                          </p:cTn>
                        </p:par>
                        <p:par>
                          <p:cTn id="53" fill="hold">
                            <p:stCondLst>
                              <p:cond delay="5550"/>
                            </p:stCondLst>
                            <p:childTnLst>
                              <p:par>
                                <p:cTn id="54" presetID="22" presetClass="entr" presetSubtype="1" fill="hold" nodeType="after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wipe(up)">
                                      <p:cBhvr>
                                        <p:cTn id="56" dur="500"/>
                                        <p:tgtEl>
                                          <p:spTgt spid="15"/>
                                        </p:tgtEl>
                                      </p:cBhvr>
                                    </p:animEffect>
                                  </p:childTnLst>
                                </p:cTn>
                              </p:par>
                            </p:childTnLst>
                          </p:cTn>
                        </p:par>
                        <p:par>
                          <p:cTn id="57" fill="hold">
                            <p:stCondLst>
                              <p:cond delay="6050"/>
                            </p:stCondLst>
                            <p:childTnLst>
                              <p:par>
                                <p:cTn id="58" presetID="23" presetClass="entr" presetSubtype="16" fill="hold" grpId="0" nodeType="afterEffect">
                                  <p:stCondLst>
                                    <p:cond delay="0"/>
                                  </p:stCondLst>
                                  <p:childTnLst>
                                    <p:set>
                                      <p:cBhvr>
                                        <p:cTn id="59" dur="1" fill="hold">
                                          <p:stCondLst>
                                            <p:cond delay="0"/>
                                          </p:stCondLst>
                                        </p:cTn>
                                        <p:tgtEl>
                                          <p:spTgt spid="17"/>
                                        </p:tgtEl>
                                        <p:attrNameLst>
                                          <p:attrName>style.visibility</p:attrName>
                                        </p:attrNameLst>
                                      </p:cBhvr>
                                      <p:to>
                                        <p:strVal val="visible"/>
                                      </p:to>
                                    </p:set>
                                    <p:anim calcmode="lin" valueType="num">
                                      <p:cBhvr>
                                        <p:cTn id="60" dur="500" fill="hold"/>
                                        <p:tgtEl>
                                          <p:spTgt spid="17"/>
                                        </p:tgtEl>
                                        <p:attrNameLst>
                                          <p:attrName>ppt_w</p:attrName>
                                        </p:attrNameLst>
                                      </p:cBhvr>
                                      <p:tavLst>
                                        <p:tav tm="0">
                                          <p:val>
                                            <p:fltVal val="0"/>
                                          </p:val>
                                        </p:tav>
                                        <p:tav tm="100000">
                                          <p:val>
                                            <p:strVal val="#ppt_w"/>
                                          </p:val>
                                        </p:tav>
                                      </p:tavLst>
                                    </p:anim>
                                    <p:anim calcmode="lin" valueType="num">
                                      <p:cBhvr>
                                        <p:cTn id="61" dur="500" fill="hold"/>
                                        <p:tgtEl>
                                          <p:spTgt spid="17"/>
                                        </p:tgtEl>
                                        <p:attrNameLst>
                                          <p:attrName>ppt_h</p:attrName>
                                        </p:attrNameLst>
                                      </p:cBhvr>
                                      <p:tavLst>
                                        <p:tav tm="0">
                                          <p:val>
                                            <p:fltVal val="0"/>
                                          </p:val>
                                        </p:tav>
                                        <p:tav tm="100000">
                                          <p:val>
                                            <p:strVal val="#ppt_h"/>
                                          </p:val>
                                        </p:tav>
                                      </p:tavLst>
                                    </p:anim>
                                  </p:childTnLst>
                                </p:cTn>
                              </p:par>
                            </p:childTnLst>
                          </p:cTn>
                        </p:par>
                        <p:par>
                          <p:cTn id="62" fill="hold">
                            <p:stCondLst>
                              <p:cond delay="6550"/>
                            </p:stCondLst>
                            <p:childTnLst>
                              <p:par>
                                <p:cTn id="63" presetID="3" presetClass="entr" presetSubtype="10" fill="hold" grpId="1" nodeType="after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blinds(horizontal)">
                                      <p:cBhvr>
                                        <p:cTn id="65" dur="500"/>
                                        <p:tgtEl>
                                          <p:spTgt spid="18"/>
                                        </p:tgtEl>
                                      </p:cBhvr>
                                    </p:animEffect>
                                  </p:childTnLst>
                                </p:cTn>
                              </p:par>
                            </p:childTnLst>
                          </p:cTn>
                        </p:par>
                        <p:par>
                          <p:cTn id="66" fill="hold">
                            <p:stCondLst>
                              <p:cond delay="7050"/>
                            </p:stCondLst>
                            <p:childTnLst>
                              <p:par>
                                <p:cTn id="67" presetID="22" presetClass="entr" presetSubtype="1" fill="hold" nodeType="afterEffect">
                                  <p:stCondLst>
                                    <p:cond delay="0"/>
                                  </p:stCondLst>
                                  <p:childTnLst>
                                    <p:set>
                                      <p:cBhvr>
                                        <p:cTn id="68" dur="1" fill="hold">
                                          <p:stCondLst>
                                            <p:cond delay="0"/>
                                          </p:stCondLst>
                                        </p:cTn>
                                        <p:tgtEl>
                                          <p:spTgt spid="2"/>
                                        </p:tgtEl>
                                        <p:attrNameLst>
                                          <p:attrName>style.visibility</p:attrName>
                                        </p:attrNameLst>
                                      </p:cBhvr>
                                      <p:to>
                                        <p:strVal val="visible"/>
                                      </p:to>
                                    </p:set>
                                    <p:animEffect transition="in" filter="wipe(up)">
                                      <p:cBhvr>
                                        <p:cTn id="69" dur="500"/>
                                        <p:tgtEl>
                                          <p:spTgt spid="2"/>
                                        </p:tgtEl>
                                      </p:cBhvr>
                                    </p:animEffect>
                                  </p:childTnLst>
                                </p:cTn>
                              </p:par>
                            </p:childTnLst>
                          </p:cTn>
                        </p:par>
                        <p:par>
                          <p:cTn id="70" fill="hold">
                            <p:stCondLst>
                              <p:cond delay="7550"/>
                            </p:stCondLst>
                            <p:childTnLst>
                              <p:par>
                                <p:cTn id="71" presetID="23" presetClass="entr" presetSubtype="16" fill="hold" grpId="0" nodeType="afterEffect">
                                  <p:stCondLst>
                                    <p:cond delay="0"/>
                                  </p:stCondLst>
                                  <p:childTnLst>
                                    <p:set>
                                      <p:cBhvr>
                                        <p:cTn id="72" dur="1" fill="hold">
                                          <p:stCondLst>
                                            <p:cond delay="0"/>
                                          </p:stCondLst>
                                        </p:cTn>
                                        <p:tgtEl>
                                          <p:spTgt spid="3"/>
                                        </p:tgtEl>
                                        <p:attrNameLst>
                                          <p:attrName>style.visibility</p:attrName>
                                        </p:attrNameLst>
                                      </p:cBhvr>
                                      <p:to>
                                        <p:strVal val="visible"/>
                                      </p:to>
                                    </p:set>
                                    <p:anim calcmode="lin" valueType="num">
                                      <p:cBhvr>
                                        <p:cTn id="73" dur="500" fill="hold"/>
                                        <p:tgtEl>
                                          <p:spTgt spid="3"/>
                                        </p:tgtEl>
                                        <p:attrNameLst>
                                          <p:attrName>ppt_w</p:attrName>
                                        </p:attrNameLst>
                                      </p:cBhvr>
                                      <p:tavLst>
                                        <p:tav tm="0">
                                          <p:val>
                                            <p:fltVal val="0"/>
                                          </p:val>
                                        </p:tav>
                                        <p:tav tm="100000">
                                          <p:val>
                                            <p:strVal val="#ppt_w"/>
                                          </p:val>
                                        </p:tav>
                                      </p:tavLst>
                                    </p:anim>
                                    <p:anim calcmode="lin" valueType="num">
                                      <p:cBhvr>
                                        <p:cTn id="74" dur="500" fill="hold"/>
                                        <p:tgtEl>
                                          <p:spTgt spid="3"/>
                                        </p:tgtEl>
                                        <p:attrNameLst>
                                          <p:attrName>ppt_h</p:attrName>
                                        </p:attrNameLst>
                                      </p:cBhvr>
                                      <p:tavLst>
                                        <p:tav tm="0">
                                          <p:val>
                                            <p:fltVal val="0"/>
                                          </p:val>
                                        </p:tav>
                                        <p:tav tm="100000">
                                          <p:val>
                                            <p:strVal val="#ppt_h"/>
                                          </p:val>
                                        </p:tav>
                                      </p:tavLst>
                                    </p:anim>
                                  </p:childTnLst>
                                </p:cTn>
                              </p:par>
                            </p:childTnLst>
                          </p:cTn>
                        </p:par>
                        <p:par>
                          <p:cTn id="75" fill="hold">
                            <p:stCondLst>
                              <p:cond delay="8050"/>
                            </p:stCondLst>
                            <p:childTnLst>
                              <p:par>
                                <p:cTn id="76" presetID="3" presetClass="entr" presetSubtype="10" fill="hold" grpId="1" nodeType="afterEffect">
                                  <p:stCondLst>
                                    <p:cond delay="0"/>
                                  </p:stCondLst>
                                  <p:childTnLst>
                                    <p:set>
                                      <p:cBhvr>
                                        <p:cTn id="77" dur="1" fill="hold">
                                          <p:stCondLst>
                                            <p:cond delay="0"/>
                                          </p:stCondLst>
                                        </p:cTn>
                                        <p:tgtEl>
                                          <p:spTgt spid="4"/>
                                        </p:tgtEl>
                                        <p:attrNameLst>
                                          <p:attrName>style.visibility</p:attrName>
                                        </p:attrNameLst>
                                      </p:cBhvr>
                                      <p:to>
                                        <p:strVal val="visible"/>
                                      </p:to>
                                    </p:set>
                                    <p:animEffect transition="in" filter="blinds(horizontal)">
                                      <p:cBhvr>
                                        <p:cTn id="7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3" grpId="0" animBg="1"/>
      <p:bldP spid="13" grpId="1" animBg="1"/>
      <p:bldP spid="21" grpId="0"/>
      <p:bldP spid="21" grpId="1"/>
      <p:bldP spid="25" grpId="0" animBg="1"/>
      <p:bldP spid="26" grpId="0"/>
      <p:bldP spid="28" grpId="0" animBg="1"/>
      <p:bldP spid="30" grpId="0"/>
      <p:bldP spid="17" grpId="0" animBg="1"/>
      <p:bldP spid="18" grpId="0"/>
      <p:bldP spid="18" grpId="1"/>
      <p:bldP spid="3" grpId="0" animBg="1"/>
      <p:bldP spid="4" grpId="0"/>
      <p:bldP spid="4"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4391661"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连通性建模中的方向空间</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pic>
        <p:nvPicPr>
          <p:cNvPr id="3" name="Picture 2"/>
          <p:cNvPicPr>
            <a:picLocks noChangeAspect="1" noChangeArrowheads="1"/>
          </p:cNvPicPr>
          <p:nvPr/>
        </p:nvPicPr>
        <p:blipFill>
          <a:blip r:embed="rId5"/>
          <a:srcRect l="12675" t="27333" r="20800" b="33200"/>
          <a:stretch>
            <a:fillRect/>
          </a:stretch>
        </p:blipFill>
        <p:spPr bwMode="auto">
          <a:xfrm>
            <a:off x="780375" y="1112949"/>
            <a:ext cx="10138410" cy="3383280"/>
          </a:xfrm>
          <a:prstGeom prst="rect">
            <a:avLst/>
          </a:prstGeom>
          <a:noFill/>
          <a:ln w="9525">
            <a:noFill/>
            <a:miter lim="800000"/>
            <a:headEnd/>
            <a:tailEnd/>
          </a:ln>
          <a:effectLst/>
        </p:spPr>
      </p:pic>
      <p:sp>
        <p:nvSpPr>
          <p:cNvPr id="7" name="文本框 6">
            <a:extLst>
              <a:ext uri="{FF2B5EF4-FFF2-40B4-BE49-F238E27FC236}">
                <a16:creationId xmlns:a16="http://schemas.microsoft.com/office/drawing/2014/main" id="{947275EB-7855-0F63-78CC-034BF3DFBE15}"/>
              </a:ext>
            </a:extLst>
          </p:cNvPr>
          <p:cNvSpPr txBox="1"/>
          <p:nvPr/>
        </p:nvSpPr>
        <p:spPr>
          <a:xfrm>
            <a:off x="898781" y="4851084"/>
            <a:ext cx="10062660" cy="830997"/>
          </a:xfrm>
          <a:prstGeom prst="rect">
            <a:avLst/>
          </a:prstGeom>
          <a:noFill/>
        </p:spPr>
        <p:txBody>
          <a:bodyPr wrap="square">
            <a:spAutoFit/>
          </a:bodyPr>
          <a:lstStyle/>
          <a:p>
            <a:pPr indent="612000"/>
            <a:r>
              <a:rPr lang="zh-CN" altLang="en-US" sz="2400" dirty="0">
                <a:latin typeface="+mn-ea"/>
              </a:rPr>
              <a:t>利用</a:t>
            </a:r>
            <a:r>
              <a:rPr lang="en-US" altLang="zh-CN" sz="2400" dirty="0">
                <a:latin typeface="+mn-ea"/>
              </a:rPr>
              <a:t>SDE</a:t>
            </a:r>
            <a:r>
              <a:rPr lang="zh-CN" altLang="en-US" sz="2400" dirty="0">
                <a:latin typeface="+mn-ea"/>
              </a:rPr>
              <a:t>从潜在空间中解开通道方向特征，然后利用</a:t>
            </a:r>
            <a:r>
              <a:rPr lang="en-US" altLang="zh-CN" sz="2400" dirty="0">
                <a:latin typeface="+mn-ea"/>
              </a:rPr>
              <a:t>IFD</a:t>
            </a:r>
            <a:r>
              <a:rPr lang="zh-CN" altLang="en-US" sz="2400" dirty="0">
                <a:latin typeface="+mn-ea"/>
              </a:rPr>
              <a:t>提取不同层的方向嵌入，并利用它们以自注意力的方式增强整体特征表示。</a:t>
            </a:r>
          </a:p>
        </p:txBody>
      </p:sp>
    </p:spTree>
    <p:extLst>
      <p:ext uri="{BB962C8B-B14F-4D97-AF65-F5344CB8AC3E}">
        <p14:creationId xmlns:p14="http://schemas.microsoft.com/office/powerpoint/2010/main" val="95220283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3839443"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子路径方向激励模块</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2" name="文本框 1">
            <a:extLst>
              <a:ext uri="{FF2B5EF4-FFF2-40B4-BE49-F238E27FC236}">
                <a16:creationId xmlns:a16="http://schemas.microsoft.com/office/drawing/2014/main" id="{9D955F9D-9163-17C5-48A4-3877812D9FFC}"/>
              </a:ext>
            </a:extLst>
          </p:cNvPr>
          <p:cNvSpPr txBox="1"/>
          <p:nvPr/>
        </p:nvSpPr>
        <p:spPr>
          <a:xfrm>
            <a:off x="772693" y="987810"/>
            <a:ext cx="4684395" cy="523220"/>
          </a:xfrm>
          <a:prstGeom prst="rect">
            <a:avLst/>
          </a:prstGeom>
          <a:noFill/>
        </p:spPr>
        <p:txBody>
          <a:bodyPr wrap="square" rtlCol="0">
            <a:spAutoFit/>
          </a:bodyPr>
          <a:lstStyle/>
          <a:p>
            <a:pPr marL="285750" indent="-285750">
              <a:buFont typeface="Wingdings" panose="05000000000000000000" charset="0"/>
              <a:buChar char="u"/>
            </a:pPr>
            <a:r>
              <a:rPr lang="zh-CN" altLang="en-US" sz="2800" dirty="0">
                <a:latin typeface="+mn-ea"/>
                <a:cs typeface="+mn-ea"/>
              </a:rPr>
              <a:t>方向先验提取</a:t>
            </a:r>
            <a:endParaRPr lang="en-US" altLang="zh-CN" sz="2800" dirty="0">
              <a:latin typeface="+mn-ea"/>
              <a:cs typeface="+mn-ea"/>
            </a:endParaRPr>
          </a:p>
        </p:txBody>
      </p:sp>
      <p:sp>
        <p:nvSpPr>
          <p:cNvPr id="8" name="文本框 7">
            <a:extLst>
              <a:ext uri="{FF2B5EF4-FFF2-40B4-BE49-F238E27FC236}">
                <a16:creationId xmlns:a16="http://schemas.microsoft.com/office/drawing/2014/main" id="{6DD25D0A-1E35-7BE4-C27A-8767DD3A7E68}"/>
              </a:ext>
            </a:extLst>
          </p:cNvPr>
          <p:cNvSpPr txBox="1"/>
          <p:nvPr/>
        </p:nvSpPr>
        <p:spPr>
          <a:xfrm>
            <a:off x="749308" y="1629857"/>
            <a:ext cx="10616684" cy="1938992"/>
          </a:xfrm>
          <a:prstGeom prst="rect">
            <a:avLst/>
          </a:prstGeom>
          <a:noFill/>
        </p:spPr>
        <p:txBody>
          <a:bodyPr wrap="square">
            <a:spAutoFit/>
          </a:bodyPr>
          <a:lstStyle/>
          <a:p>
            <a:r>
              <a:rPr lang="zh-CN" altLang="en-US" sz="2400" dirty="0"/>
              <a:t>         对 </a:t>
            </a:r>
            <a:r>
              <a:rPr lang="en-US" altLang="zh-CN" sz="2400" i="1" dirty="0"/>
              <a:t>e</a:t>
            </a:r>
            <a:r>
              <a:rPr lang="en-US" altLang="zh-CN" sz="2400" i="1" baseline="-25000" dirty="0"/>
              <a:t>5 </a:t>
            </a:r>
            <a:r>
              <a:rPr lang="zh-CN" altLang="en-US" sz="2400" dirty="0"/>
              <a:t>进行上采样使其达到输入尺寸得到一个初步的输出 </a:t>
            </a:r>
            <a:r>
              <a:rPr lang="en-US" altLang="zh-CN" sz="2400" i="1" dirty="0"/>
              <a:t>X</a:t>
            </a:r>
            <a:r>
              <a:rPr lang="en-US" altLang="zh-CN" sz="2400" i="1" baseline="-25000" dirty="0"/>
              <a:t>prior </a:t>
            </a:r>
            <a:r>
              <a:rPr lang="zh-CN" altLang="en-US" sz="2400" dirty="0"/>
              <a:t>，通过 </a:t>
            </a:r>
            <a:r>
              <a:rPr lang="en-US" altLang="zh-CN" sz="2400" i="1" dirty="0"/>
              <a:t>X</a:t>
            </a:r>
            <a:r>
              <a:rPr lang="en-US" altLang="zh-CN" sz="2400" i="1" baseline="-25000" dirty="0"/>
              <a:t>prior</a:t>
            </a:r>
            <a:r>
              <a:rPr lang="zh-CN" altLang="en-US" sz="2400" dirty="0"/>
              <a:t>的通道可以获得丰富独特的方向信息。对 </a:t>
            </a:r>
            <a:r>
              <a:rPr lang="en-US" altLang="zh-CN" sz="2400" i="1" dirty="0"/>
              <a:t>X</a:t>
            </a:r>
            <a:r>
              <a:rPr lang="en-US" altLang="zh-CN" sz="2400" i="1" baseline="-25000" dirty="0"/>
              <a:t>prior</a:t>
            </a:r>
            <a:r>
              <a:rPr lang="en-US" altLang="zh-CN" sz="2400" dirty="0"/>
              <a:t> </a:t>
            </a:r>
            <a:r>
              <a:rPr lang="zh-CN" altLang="en-US" sz="2400" dirty="0"/>
              <a:t>进行全局平均池化（</a:t>
            </a:r>
            <a:r>
              <a:rPr lang="en-US" altLang="zh-CN" sz="2400" dirty="0"/>
              <a:t>GAP</a:t>
            </a:r>
            <a:r>
              <a:rPr lang="zh-CN" altLang="en-US" sz="2400" dirty="0"/>
              <a:t>），使用</a:t>
            </a:r>
            <a:r>
              <a:rPr lang="en-US" altLang="zh-CN" sz="2400" dirty="0"/>
              <a:t>1*1</a:t>
            </a:r>
            <a:r>
              <a:rPr lang="zh-CN" altLang="en-US" sz="2400" dirty="0"/>
              <a:t>的卷积将其映射为和</a:t>
            </a:r>
            <a:r>
              <a:rPr lang="en-US" altLang="zh-CN" sz="2400" dirty="0"/>
              <a:t>e</a:t>
            </a:r>
            <a:r>
              <a:rPr lang="en-US" altLang="zh-CN" sz="2400" baseline="-25000" dirty="0"/>
              <a:t>5</a:t>
            </a:r>
            <a:r>
              <a:rPr lang="zh-CN" altLang="en-US" sz="2400" dirty="0"/>
              <a:t>相同维度的矢量 </a:t>
            </a:r>
            <a:r>
              <a:rPr lang="en-US" altLang="zh-CN" sz="2400" i="1" dirty="0"/>
              <a:t>v</a:t>
            </a:r>
            <a:r>
              <a:rPr lang="en-US" altLang="zh-CN" sz="2400" i="1" baseline="-25000" dirty="0"/>
              <a:t>prior</a:t>
            </a:r>
            <a:r>
              <a:rPr lang="en-US" altLang="zh-CN" sz="2400" dirty="0"/>
              <a:t> </a:t>
            </a:r>
            <a:r>
              <a:rPr lang="zh-CN" altLang="en-US" sz="2400" dirty="0"/>
              <a:t>，然后对其进行重编码，并使用</a:t>
            </a:r>
            <a:r>
              <a:rPr lang="en-US" altLang="zh-CN" sz="2400" dirty="0"/>
              <a:t>sigmoid</a:t>
            </a:r>
            <a:r>
              <a:rPr lang="zh-CN" altLang="en-US" sz="2400" dirty="0"/>
              <a:t>门控函数正则化，得到方向先验 </a:t>
            </a:r>
            <a:r>
              <a:rPr lang="en-US" altLang="zh-CN" sz="2400" i="1" dirty="0"/>
              <a:t>α</a:t>
            </a:r>
            <a:r>
              <a:rPr lang="en-US" altLang="zh-CN" sz="2400" i="1" baseline="-25000" dirty="0"/>
              <a:t>prior</a:t>
            </a:r>
            <a:r>
              <a:rPr lang="zh-CN" altLang="en-US" sz="2400" dirty="0"/>
              <a:t>。</a:t>
            </a:r>
            <a:endParaRPr lang="en-US" altLang="zh-CN" sz="2400" dirty="0"/>
          </a:p>
          <a:p>
            <a:endParaRPr lang="zh-CN" altLang="en-US" sz="2400" dirty="0"/>
          </a:p>
        </p:txBody>
      </p:sp>
      <p:pic>
        <p:nvPicPr>
          <p:cNvPr id="3077" name="Picture 5"/>
          <p:cNvPicPr>
            <a:picLocks noChangeAspect="1" noChangeArrowheads="1"/>
          </p:cNvPicPr>
          <p:nvPr/>
        </p:nvPicPr>
        <p:blipFill>
          <a:blip r:embed="rId5"/>
          <a:srcRect l="13650" t="35600" r="9100" b="16800"/>
          <a:stretch>
            <a:fillRect/>
          </a:stretch>
        </p:blipFill>
        <p:spPr bwMode="auto">
          <a:xfrm>
            <a:off x="1197864" y="3429000"/>
            <a:ext cx="9418320" cy="3264408"/>
          </a:xfrm>
          <a:prstGeom prst="rect">
            <a:avLst/>
          </a:prstGeom>
          <a:noFill/>
          <a:ln w="9525">
            <a:noFill/>
            <a:miter lim="800000"/>
            <a:headEnd/>
            <a:tailEnd/>
          </a:ln>
          <a:effectLst/>
        </p:spPr>
      </p:pic>
    </p:spTree>
    <p:extLst>
      <p:ext uri="{BB962C8B-B14F-4D97-AF65-F5344CB8AC3E}">
        <p14:creationId xmlns:p14="http://schemas.microsoft.com/office/powerpoint/2010/main" val="420745721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3839443"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子路径方向激励模块</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2" name="文本框 1">
            <a:extLst>
              <a:ext uri="{FF2B5EF4-FFF2-40B4-BE49-F238E27FC236}">
                <a16:creationId xmlns:a16="http://schemas.microsoft.com/office/drawing/2014/main" id="{9D955F9D-9163-17C5-48A4-3877812D9FFC}"/>
              </a:ext>
            </a:extLst>
          </p:cNvPr>
          <p:cNvSpPr txBox="1"/>
          <p:nvPr/>
        </p:nvSpPr>
        <p:spPr>
          <a:xfrm>
            <a:off x="772693" y="987810"/>
            <a:ext cx="4684395" cy="523220"/>
          </a:xfrm>
          <a:prstGeom prst="rect">
            <a:avLst/>
          </a:prstGeom>
          <a:noFill/>
        </p:spPr>
        <p:txBody>
          <a:bodyPr wrap="square" rtlCol="0">
            <a:spAutoFit/>
          </a:bodyPr>
          <a:lstStyle/>
          <a:p>
            <a:pPr marL="285750" indent="-285750">
              <a:buFont typeface="Wingdings" panose="05000000000000000000" charset="0"/>
              <a:buChar char="u"/>
            </a:pPr>
            <a:r>
              <a:rPr lang="zh-CN" altLang="en-US" sz="2800" dirty="0">
                <a:latin typeface="+mn-ea"/>
                <a:cs typeface="+mn-ea"/>
              </a:rPr>
              <a:t>通道维度切片</a:t>
            </a:r>
            <a:endParaRPr lang="en-US" altLang="zh-CN" sz="2800" dirty="0">
              <a:latin typeface="+mn-ea"/>
              <a:cs typeface="+mn-ea"/>
            </a:endParaRPr>
          </a:p>
        </p:txBody>
      </p:sp>
      <p:sp>
        <p:nvSpPr>
          <p:cNvPr id="8" name="文本框 7">
            <a:extLst>
              <a:ext uri="{FF2B5EF4-FFF2-40B4-BE49-F238E27FC236}">
                <a16:creationId xmlns:a16="http://schemas.microsoft.com/office/drawing/2014/main" id="{6DD25D0A-1E35-7BE4-C27A-8767DD3A7E68}"/>
              </a:ext>
            </a:extLst>
          </p:cNvPr>
          <p:cNvSpPr txBox="1"/>
          <p:nvPr/>
        </p:nvSpPr>
        <p:spPr>
          <a:xfrm>
            <a:off x="749308" y="1629857"/>
            <a:ext cx="10616684" cy="1200329"/>
          </a:xfrm>
          <a:prstGeom prst="rect">
            <a:avLst/>
          </a:prstGeom>
          <a:noFill/>
        </p:spPr>
        <p:txBody>
          <a:bodyPr wrap="square">
            <a:spAutoFit/>
          </a:bodyPr>
          <a:lstStyle/>
          <a:p>
            <a:r>
              <a:rPr lang="zh-CN" altLang="en-US" sz="2400" dirty="0"/>
              <a:t>         为了尽快对类别和方向子空间进行解纠缠，本文将 </a:t>
            </a:r>
            <a:r>
              <a:rPr lang="en-US" altLang="zh-CN" sz="2400" i="1" dirty="0"/>
              <a:t>e</a:t>
            </a:r>
            <a:r>
              <a:rPr lang="en-US" altLang="zh-CN" sz="2400" i="1" baseline="-25000" dirty="0"/>
              <a:t>5</a:t>
            </a:r>
            <a:r>
              <a:rPr lang="en-US" altLang="zh-CN" sz="2400" i="1" dirty="0"/>
              <a:t> </a:t>
            </a:r>
            <a:r>
              <a:rPr lang="zh-CN" altLang="en-US" sz="2400" dirty="0"/>
              <a:t>和 </a:t>
            </a:r>
            <a:r>
              <a:rPr lang="en-US" altLang="zh-CN" sz="2400" i="1" dirty="0"/>
              <a:t>α</a:t>
            </a:r>
            <a:r>
              <a:rPr lang="en-US" altLang="zh-CN" sz="2400" i="1" baseline="-25000" dirty="0"/>
              <a:t>prior</a:t>
            </a:r>
            <a:r>
              <a:rPr lang="en-US" altLang="zh-CN" sz="2400" i="1" dirty="0"/>
              <a:t> </a:t>
            </a:r>
            <a:r>
              <a:rPr lang="zh-CN" altLang="en-US" sz="2400" dirty="0"/>
              <a:t>通过通道切片分成了</a:t>
            </a:r>
            <a:r>
              <a:rPr lang="en-US" altLang="zh-CN" sz="2400" dirty="0"/>
              <a:t>8</a:t>
            </a:r>
            <a:r>
              <a:rPr lang="zh-CN" altLang="en-US" sz="2400" dirty="0"/>
              <a:t>部分。</a:t>
            </a:r>
            <a:endParaRPr lang="en-US" altLang="zh-CN" sz="2400" dirty="0"/>
          </a:p>
          <a:p>
            <a:endParaRPr lang="zh-CN" altLang="en-US" sz="2400" dirty="0"/>
          </a:p>
        </p:txBody>
      </p:sp>
      <p:pic>
        <p:nvPicPr>
          <p:cNvPr id="3077" name="Picture 5"/>
          <p:cNvPicPr>
            <a:picLocks noChangeAspect="1" noChangeArrowheads="1"/>
          </p:cNvPicPr>
          <p:nvPr/>
        </p:nvPicPr>
        <p:blipFill>
          <a:blip r:embed="rId5"/>
          <a:srcRect l="13650" t="35600" r="9100" b="16800"/>
          <a:stretch>
            <a:fillRect/>
          </a:stretch>
        </p:blipFill>
        <p:spPr bwMode="auto">
          <a:xfrm>
            <a:off x="1197864" y="3429000"/>
            <a:ext cx="9418320" cy="3264408"/>
          </a:xfrm>
          <a:prstGeom prst="rect">
            <a:avLst/>
          </a:prstGeom>
          <a:noFill/>
          <a:ln w="9525">
            <a:noFill/>
            <a:miter lim="800000"/>
            <a:headEnd/>
            <a:tailEnd/>
          </a:ln>
          <a:effectLst/>
        </p:spPr>
      </p:pic>
    </p:spTree>
    <p:extLst>
      <p:ext uri="{BB962C8B-B14F-4D97-AF65-F5344CB8AC3E}">
        <p14:creationId xmlns:p14="http://schemas.microsoft.com/office/powerpoint/2010/main" val="420745721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3839443"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子路径方向激励模块</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2" name="文本框 1">
            <a:extLst>
              <a:ext uri="{FF2B5EF4-FFF2-40B4-BE49-F238E27FC236}">
                <a16:creationId xmlns:a16="http://schemas.microsoft.com/office/drawing/2014/main" id="{9D955F9D-9163-17C5-48A4-3877812D9FFC}"/>
              </a:ext>
            </a:extLst>
          </p:cNvPr>
          <p:cNvSpPr txBox="1"/>
          <p:nvPr/>
        </p:nvSpPr>
        <p:spPr>
          <a:xfrm>
            <a:off x="772693" y="987810"/>
            <a:ext cx="4684395" cy="523220"/>
          </a:xfrm>
          <a:prstGeom prst="rect">
            <a:avLst/>
          </a:prstGeom>
          <a:noFill/>
        </p:spPr>
        <p:txBody>
          <a:bodyPr wrap="square" rtlCol="0">
            <a:spAutoFit/>
          </a:bodyPr>
          <a:lstStyle/>
          <a:p>
            <a:pPr marL="285750" indent="-285750">
              <a:buFont typeface="Wingdings" panose="05000000000000000000" charset="0"/>
              <a:buChar char="u"/>
            </a:pPr>
            <a:r>
              <a:rPr lang="zh-CN" altLang="en-US" sz="2800" dirty="0">
                <a:latin typeface="+mn-ea"/>
                <a:cs typeface="+mn-ea"/>
              </a:rPr>
              <a:t>子路径激励</a:t>
            </a:r>
            <a:endParaRPr lang="en-US" altLang="zh-CN" sz="2800" dirty="0">
              <a:latin typeface="+mn-ea"/>
              <a:cs typeface="+mn-ea"/>
            </a:endParaRPr>
          </a:p>
        </p:txBody>
      </p:sp>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6DD25D0A-1E35-7BE4-C27A-8767DD3A7E68}"/>
                  </a:ext>
                </a:extLst>
              </p:cNvPr>
              <p:cNvSpPr txBox="1"/>
              <p:nvPr/>
            </p:nvSpPr>
            <p:spPr>
              <a:xfrm>
                <a:off x="749308" y="1629857"/>
                <a:ext cx="10616684" cy="2115323"/>
              </a:xfrm>
              <a:prstGeom prst="rect">
                <a:avLst/>
              </a:prstGeom>
              <a:noFill/>
            </p:spPr>
            <p:txBody>
              <a:bodyPr wrap="square">
                <a:spAutoFit/>
              </a:bodyPr>
              <a:lstStyle/>
              <a:p>
                <a:r>
                  <a:rPr lang="zh-CN" altLang="en-US" sz="2400" dirty="0"/>
                  <a:t>         为每一组特征</a:t>
                </a:r>
                <a:r>
                  <a:rPr lang="en-US" altLang="zh-CN" sz="2400" dirty="0"/>
                  <a:t>-embedding</a:t>
                </a:r>
                <a:r>
                  <a:rPr lang="zh-CN" altLang="en-US" sz="2400" dirty="0"/>
                  <a:t>切片构建子路径，子路径中特征通过空间和通道注意力机制来捕获长距离和通道间依赖关系</a:t>
                </a:r>
                <a14:m>
                  <m:oMath xmlns:m="http://schemas.openxmlformats.org/officeDocument/2006/math">
                    <m:sSubSup>
                      <m:sSubSupPr>
                        <m:ctrlPr>
                          <a:rPr lang="en-US" altLang="zh-CN" sz="2400" i="1" dirty="0" smtClean="0">
                            <a:latin typeface="Cambria Math" panose="02040503050406030204" pitchFamily="18" charset="0"/>
                          </a:rPr>
                        </m:ctrlPr>
                      </m:sSubSupPr>
                      <m:e>
                        <m:r>
                          <a:rPr lang="en-US" altLang="zh-CN" sz="2400" b="0" i="1" dirty="0" smtClean="0">
                            <a:latin typeface="Cambria Math" panose="02040503050406030204" pitchFamily="18" charset="0"/>
                          </a:rPr>
                          <m:t> </m:t>
                        </m:r>
                        <m:r>
                          <a:rPr lang="en-US" altLang="zh-CN" sz="2400" i="1" dirty="0">
                            <a:latin typeface="Cambria Math" panose="02040503050406030204" pitchFamily="18" charset="0"/>
                          </a:rPr>
                          <m:t>𝑒</m:t>
                        </m:r>
                      </m:e>
                      <m:sub>
                        <m:r>
                          <a:rPr lang="en-US" altLang="zh-CN" sz="2400" i="1" dirty="0">
                            <a:latin typeface="Cambria Math" panose="02040503050406030204" pitchFamily="18" charset="0"/>
                          </a:rPr>
                          <m:t>5</m:t>
                        </m:r>
                      </m:sub>
                      <m:sup>
                        <m:r>
                          <a:rPr lang="en-US" altLang="zh-CN" sz="2400" i="1" dirty="0">
                            <a:latin typeface="Cambria Math" panose="02040503050406030204" pitchFamily="18" charset="0"/>
                          </a:rPr>
                          <m:t>𝑖</m:t>
                        </m:r>
                        <m:r>
                          <a:rPr lang="zh-CN" altLang="en-US" sz="2400" i="1" dirty="0" smtClean="0">
                            <a:latin typeface="Cambria Math" panose="02040503050406030204" pitchFamily="18" charset="0"/>
                          </a:rPr>
                          <m:t>‘</m:t>
                        </m:r>
                      </m:sup>
                    </m:sSubSup>
                  </m:oMath>
                </a14:m>
                <a:r>
                  <a:rPr lang="zh-CN" altLang="en-US" sz="2400" dirty="0"/>
                  <a:t> ，接下来将</a:t>
                </a:r>
                <a14:m>
                  <m:oMath xmlns:m="http://schemas.openxmlformats.org/officeDocument/2006/math">
                    <m:sSubSup>
                      <m:sSubSupPr>
                        <m:ctrlPr>
                          <a:rPr lang="en-US" altLang="zh-CN" sz="2400" i="1" dirty="0" smtClean="0">
                            <a:latin typeface="Cambria Math" panose="02040503050406030204" pitchFamily="18" charset="0"/>
                          </a:rPr>
                        </m:ctrlPr>
                      </m:sSubSupPr>
                      <m:e>
                        <m:r>
                          <a:rPr lang="en-US" altLang="zh-CN" sz="2400" b="0" i="1" dirty="0" smtClean="0">
                            <a:latin typeface="Cambria Math" panose="02040503050406030204" pitchFamily="18" charset="0"/>
                          </a:rPr>
                          <m:t> </m:t>
                        </m:r>
                        <m:r>
                          <a:rPr lang="en-US" altLang="zh-CN" sz="2400" i="1" dirty="0">
                            <a:latin typeface="Cambria Math" panose="02040503050406030204" pitchFamily="18" charset="0"/>
                          </a:rPr>
                          <m:t>𝛼</m:t>
                        </m:r>
                      </m:e>
                      <m:sub>
                        <m:r>
                          <a:rPr lang="en-US" altLang="zh-CN" sz="2400" i="1" dirty="0">
                            <a:latin typeface="Cambria Math" panose="02040503050406030204" pitchFamily="18" charset="0"/>
                          </a:rPr>
                          <m:t>𝑝𝑟𝑖𝑜𝑟</m:t>
                        </m:r>
                      </m:sub>
                      <m:sup>
                        <m:r>
                          <a:rPr lang="en-US" altLang="zh-CN" sz="2400" i="1" dirty="0">
                            <a:latin typeface="Cambria Math" panose="02040503050406030204" pitchFamily="18" charset="0"/>
                          </a:rPr>
                          <m:t>𝑖</m:t>
                        </m:r>
                      </m:sup>
                    </m:sSubSup>
                    <m:r>
                      <a:rPr lang="en-US" altLang="zh-CN" sz="2400" i="1" dirty="0" smtClean="0">
                        <a:latin typeface="Cambria Math" panose="02040503050406030204" pitchFamily="18" charset="0"/>
                      </a:rPr>
                      <m:t> </m:t>
                    </m:r>
                  </m:oMath>
                </a14:m>
                <a:r>
                  <a:rPr lang="zh-CN" altLang="en-US" sz="2400" dirty="0"/>
                  <a:t>和</a:t>
                </a:r>
                <a14:m>
                  <m:oMath xmlns:m="http://schemas.openxmlformats.org/officeDocument/2006/math">
                    <m:sSubSup>
                      <m:sSubSupPr>
                        <m:ctrlPr>
                          <a:rPr lang="en-US" altLang="zh-CN" sz="2400" i="1" dirty="0">
                            <a:latin typeface="Cambria Math" panose="02040503050406030204" pitchFamily="18" charset="0"/>
                          </a:rPr>
                        </m:ctrlPr>
                      </m:sSubSupPr>
                      <m:e>
                        <m:r>
                          <a:rPr lang="en-US" altLang="zh-CN" sz="2400" b="0" i="1" dirty="0" smtClean="0">
                            <a:latin typeface="Cambria Math" panose="02040503050406030204" pitchFamily="18" charset="0"/>
                          </a:rPr>
                          <m:t> </m:t>
                        </m:r>
                        <m:r>
                          <a:rPr lang="en-US" altLang="zh-CN" sz="2400" i="1" dirty="0">
                            <a:latin typeface="Cambria Math" panose="02040503050406030204" pitchFamily="18" charset="0"/>
                          </a:rPr>
                          <m:t>𝑒</m:t>
                        </m:r>
                      </m:e>
                      <m:sub>
                        <m:r>
                          <a:rPr lang="en-US" altLang="zh-CN" sz="2400" i="1" dirty="0">
                            <a:latin typeface="Cambria Math" panose="02040503050406030204" pitchFamily="18" charset="0"/>
                          </a:rPr>
                          <m:t>5</m:t>
                        </m:r>
                      </m:sub>
                      <m:sup>
                        <m:r>
                          <a:rPr lang="en-US" altLang="zh-CN" sz="2400" i="1" dirty="0">
                            <a:latin typeface="Cambria Math" panose="02040503050406030204" pitchFamily="18" charset="0"/>
                          </a:rPr>
                          <m:t>𝑖</m:t>
                        </m:r>
                        <m:r>
                          <a:rPr lang="zh-CN" altLang="en-US" sz="2400" i="1" dirty="0">
                            <a:latin typeface="Cambria Math" panose="02040503050406030204" pitchFamily="18" charset="0"/>
                          </a:rPr>
                          <m:t>‘</m:t>
                        </m:r>
                      </m:sup>
                    </m:sSubSup>
                  </m:oMath>
                </a14:m>
                <a:r>
                  <a:rPr lang="zh-CN" altLang="en-US" sz="2400" dirty="0"/>
                  <a:t> 相乘，以选择性地突出或抑制具有特定方向信息的特征，输出的 </a:t>
                </a:r>
                <a14:m>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𝑒</m:t>
                        </m:r>
                      </m:e>
                      <m:sub>
                        <m:r>
                          <a:rPr lang="en-US" altLang="zh-CN" sz="2400" i="1">
                            <a:latin typeface="Cambria Math" panose="02040503050406030204" pitchFamily="18" charset="0"/>
                          </a:rPr>
                          <m:t>𝑆𝐷𝐸</m:t>
                        </m:r>
                      </m:sub>
                      <m:sup>
                        <m:r>
                          <a:rPr lang="en-US" altLang="zh-CN" sz="2400" i="1">
                            <a:latin typeface="Cambria Math" panose="02040503050406030204" pitchFamily="18" charset="0"/>
                          </a:rPr>
                          <m:t>𝑖</m:t>
                        </m:r>
                      </m:sup>
                    </m:sSubSup>
                  </m:oMath>
                </a14:m>
                <a:r>
                  <a:rPr lang="zh-CN" altLang="en-US" sz="2400" dirty="0"/>
                  <a:t> 为：</a:t>
                </a:r>
                <a:endParaRPr lang="en-US" altLang="zh-CN" sz="2400" dirty="0"/>
              </a:p>
              <a:p>
                <a:pPr/>
                <a14:m>
                  <m:oMathPara xmlns:m="http://schemas.openxmlformats.org/officeDocument/2006/math">
                    <m:oMathParaPr>
                      <m:jc m:val="centerGroup"/>
                    </m:oMathParaPr>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i="1">
                              <a:latin typeface="Cambria Math" panose="02040503050406030204" pitchFamily="18" charset="0"/>
                            </a:rPr>
                            <m:t>𝑒</m:t>
                          </m:r>
                        </m:e>
                        <m:sub>
                          <m:r>
                            <a:rPr lang="en-US" altLang="zh-CN" sz="2400" b="0" i="1" smtClean="0">
                              <a:latin typeface="Cambria Math" panose="02040503050406030204" pitchFamily="18" charset="0"/>
                            </a:rPr>
                            <m:t>𝑆𝐷𝐸</m:t>
                          </m:r>
                        </m:sub>
                        <m:sup>
                          <m:r>
                            <a:rPr lang="en-US" altLang="zh-CN" sz="2400" i="1">
                              <a:latin typeface="Cambria Math" panose="02040503050406030204" pitchFamily="18" charset="0"/>
                            </a:rPr>
                            <m:t>𝑖</m:t>
                          </m:r>
                        </m:sup>
                      </m:sSubSup>
                      <m:r>
                        <a:rPr lang="en-US" altLang="zh-CN" sz="2400" i="1">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i="1">
                              <a:latin typeface="Cambria Math" panose="02040503050406030204" pitchFamily="18" charset="0"/>
                            </a:rPr>
                            <m:t>𝑊</m:t>
                          </m:r>
                        </m:e>
                        <m:sub>
                          <m:r>
                            <a:rPr lang="en-US" altLang="zh-CN" sz="2400" b="0" i="1" smtClean="0">
                              <a:latin typeface="Cambria Math" panose="02040503050406030204" pitchFamily="18" charset="0"/>
                            </a:rPr>
                            <m:t>3</m:t>
                          </m:r>
                        </m:sub>
                        <m:sup>
                          <m:r>
                            <a:rPr lang="en-US" altLang="zh-CN" sz="2400" i="1">
                              <a:latin typeface="Cambria Math" panose="02040503050406030204" pitchFamily="18" charset="0"/>
                            </a:rPr>
                            <m:t>𝑖</m:t>
                          </m:r>
                        </m:sup>
                      </m:sSubSup>
                      <m:d>
                        <m:dPr>
                          <m:ctrlPr>
                            <a:rPr lang="en-US" altLang="zh-CN" sz="2400" b="0" i="1" smtClean="0">
                              <a:latin typeface="Cambria Math" panose="02040503050406030204" pitchFamily="18" charset="0"/>
                            </a:rPr>
                          </m:ctrlPr>
                        </m:dPr>
                        <m:e>
                          <m:sSubSup>
                            <m:sSubSupPr>
                              <m:ctrlPr>
                                <a:rPr lang="en-US" altLang="zh-CN" sz="2400" i="1" dirty="0">
                                  <a:latin typeface="Cambria Math" panose="02040503050406030204" pitchFamily="18" charset="0"/>
                                </a:rPr>
                              </m:ctrlPr>
                            </m:sSubSupPr>
                            <m:e>
                              <m:r>
                                <a:rPr lang="en-US" altLang="zh-CN" sz="2400" i="1" dirty="0">
                                  <a:latin typeface="Cambria Math" panose="02040503050406030204" pitchFamily="18" charset="0"/>
                                </a:rPr>
                                <m:t> </m:t>
                              </m:r>
                              <m:r>
                                <a:rPr lang="en-US" altLang="zh-CN" sz="2400" i="1" dirty="0">
                                  <a:latin typeface="Cambria Math" panose="02040503050406030204" pitchFamily="18" charset="0"/>
                                </a:rPr>
                                <m:t>𝛼</m:t>
                              </m:r>
                            </m:e>
                            <m:sub>
                              <m:r>
                                <a:rPr lang="en-US" altLang="zh-CN" sz="2400" i="1" dirty="0">
                                  <a:latin typeface="Cambria Math" panose="02040503050406030204" pitchFamily="18" charset="0"/>
                                </a:rPr>
                                <m:t>𝑝𝑟𝑖𝑜𝑟</m:t>
                              </m:r>
                            </m:sub>
                            <m:sup>
                              <m:r>
                                <a:rPr lang="en-US" altLang="zh-CN" sz="2400" i="1" dirty="0">
                                  <a:latin typeface="Cambria Math" panose="02040503050406030204" pitchFamily="18" charset="0"/>
                                </a:rPr>
                                <m:t>𝑖</m:t>
                              </m:r>
                            </m:sup>
                          </m:sSubSup>
                          <m:r>
                            <a:rPr lang="en-US" altLang="zh-CN" sz="2400" i="1" dirty="0" smtClean="0">
                              <a:latin typeface="Cambria Math" panose="02040503050406030204" pitchFamily="18" charset="0"/>
                              <a:ea typeface="Cambria Math" panose="02040503050406030204" pitchFamily="18" charset="0"/>
                            </a:rPr>
                            <m:t>∙</m:t>
                          </m:r>
                          <m:sSubSup>
                            <m:sSubSupPr>
                              <m:ctrlPr>
                                <a:rPr lang="en-US" altLang="zh-CN" sz="2400" i="1" dirty="0">
                                  <a:latin typeface="Cambria Math" panose="02040503050406030204" pitchFamily="18" charset="0"/>
                                </a:rPr>
                              </m:ctrlPr>
                            </m:sSubSupPr>
                            <m:e>
                              <m:r>
                                <a:rPr lang="en-US" altLang="zh-CN" sz="2400" i="1" dirty="0">
                                  <a:latin typeface="Cambria Math" panose="02040503050406030204" pitchFamily="18" charset="0"/>
                                </a:rPr>
                                <m:t> </m:t>
                              </m:r>
                              <m:r>
                                <a:rPr lang="en-US" altLang="zh-CN" sz="2400" i="1" dirty="0">
                                  <a:latin typeface="Cambria Math" panose="02040503050406030204" pitchFamily="18" charset="0"/>
                                </a:rPr>
                                <m:t>𝑒</m:t>
                              </m:r>
                            </m:e>
                            <m:sub>
                              <m:r>
                                <a:rPr lang="en-US" altLang="zh-CN" sz="2400" i="1" dirty="0">
                                  <a:latin typeface="Cambria Math" panose="02040503050406030204" pitchFamily="18" charset="0"/>
                                </a:rPr>
                                <m:t>5</m:t>
                              </m:r>
                            </m:sub>
                            <m:sup>
                              <m:r>
                                <a:rPr lang="en-US" altLang="zh-CN" sz="2400" i="1" dirty="0">
                                  <a:latin typeface="Cambria Math" panose="02040503050406030204" pitchFamily="18" charset="0"/>
                                </a:rPr>
                                <m:t>𝑖</m:t>
                              </m:r>
                              <m:r>
                                <a:rPr lang="zh-CN" altLang="en-US" sz="2400" i="1" dirty="0">
                                  <a:latin typeface="Cambria Math" panose="02040503050406030204" pitchFamily="18" charset="0"/>
                                </a:rPr>
                                <m:t>‘</m:t>
                              </m:r>
                            </m:sup>
                          </m:sSubSup>
                        </m:e>
                      </m:d>
                      <m:r>
                        <a:rPr lang="en-US" altLang="zh-CN" sz="2400" i="1">
                          <a:latin typeface="Cambria Math" panose="02040503050406030204" pitchFamily="18" charset="0"/>
                        </a:rPr>
                        <m:t>+</m:t>
                      </m:r>
                      <m:sSubSup>
                        <m:sSubSupPr>
                          <m:ctrlPr>
                            <a:rPr lang="en-US" altLang="zh-CN" sz="2400" i="1" dirty="0">
                              <a:latin typeface="Cambria Math" panose="02040503050406030204" pitchFamily="18" charset="0"/>
                            </a:rPr>
                          </m:ctrlPr>
                        </m:sSubSupPr>
                        <m:e>
                          <m:r>
                            <a:rPr lang="en-US" altLang="zh-CN" sz="2400" i="1" dirty="0">
                              <a:latin typeface="Cambria Math" panose="02040503050406030204" pitchFamily="18" charset="0"/>
                            </a:rPr>
                            <m:t> </m:t>
                          </m:r>
                          <m:r>
                            <a:rPr lang="en-US" altLang="zh-CN" sz="2400" i="1" dirty="0">
                              <a:latin typeface="Cambria Math" panose="02040503050406030204" pitchFamily="18" charset="0"/>
                            </a:rPr>
                            <m:t>𝑒</m:t>
                          </m:r>
                        </m:e>
                        <m:sub>
                          <m:r>
                            <a:rPr lang="en-US" altLang="zh-CN" sz="2400" i="1" dirty="0">
                              <a:latin typeface="Cambria Math" panose="02040503050406030204" pitchFamily="18" charset="0"/>
                            </a:rPr>
                            <m:t>5</m:t>
                          </m:r>
                        </m:sub>
                        <m:sup>
                          <m:r>
                            <a:rPr lang="en-US" altLang="zh-CN" sz="2400" i="1" dirty="0">
                              <a:latin typeface="Cambria Math" panose="02040503050406030204" pitchFamily="18" charset="0"/>
                            </a:rPr>
                            <m:t>𝑖</m:t>
                          </m:r>
                        </m:sup>
                      </m:sSubSup>
                    </m:oMath>
                  </m:oMathPara>
                </a14:m>
                <a:endParaRPr lang="en-US" altLang="zh-CN" sz="2400" i="1" dirty="0"/>
              </a:p>
              <a:p>
                <a:endParaRPr lang="zh-CN" altLang="en-US" sz="2400" dirty="0"/>
              </a:p>
            </p:txBody>
          </p:sp>
        </mc:Choice>
        <mc:Fallback>
          <p:sp>
            <p:nvSpPr>
              <p:cNvPr id="8" name="文本框 7">
                <a:extLst>
                  <a:ext uri="{FF2B5EF4-FFF2-40B4-BE49-F238E27FC236}">
                    <a16:creationId xmlns:a16="http://schemas.microsoft.com/office/drawing/2014/main" id="{6DD25D0A-1E35-7BE4-C27A-8767DD3A7E68}"/>
                  </a:ext>
                </a:extLst>
              </p:cNvPr>
              <p:cNvSpPr txBox="1">
                <a:spLocks noRot="1" noChangeAspect="1" noMove="1" noResize="1" noEditPoints="1" noAdjustHandles="1" noChangeArrowheads="1" noChangeShapeType="1" noTextEdit="1"/>
              </p:cNvSpPr>
              <p:nvPr/>
            </p:nvSpPr>
            <p:spPr>
              <a:xfrm>
                <a:off x="749308" y="1629857"/>
                <a:ext cx="10616684" cy="2115323"/>
              </a:xfrm>
              <a:prstGeom prst="rect">
                <a:avLst/>
              </a:prstGeom>
              <a:blipFill>
                <a:blip r:embed="rId5"/>
                <a:stretch>
                  <a:fillRect l="-918" t="-3458"/>
                </a:stretch>
              </a:blipFill>
            </p:spPr>
            <p:txBody>
              <a:bodyPr/>
              <a:lstStyle/>
              <a:p>
                <a:r>
                  <a:rPr lang="zh-CN" altLang="en-US">
                    <a:noFill/>
                  </a:rPr>
                  <a:t> </a:t>
                </a:r>
              </a:p>
            </p:txBody>
          </p:sp>
        </mc:Fallback>
      </mc:AlternateContent>
      <p:pic>
        <p:nvPicPr>
          <p:cNvPr id="3" name="Picture 5">
            <a:extLst>
              <a:ext uri="{FF2B5EF4-FFF2-40B4-BE49-F238E27FC236}">
                <a16:creationId xmlns:a16="http://schemas.microsoft.com/office/drawing/2014/main" id="{CC6E5E79-0379-11E8-77AE-CFEC29B81AEA}"/>
              </a:ext>
            </a:extLst>
          </p:cNvPr>
          <p:cNvPicPr>
            <a:picLocks noChangeAspect="1" noChangeArrowheads="1"/>
          </p:cNvPicPr>
          <p:nvPr/>
        </p:nvPicPr>
        <p:blipFill>
          <a:blip r:embed="rId6"/>
          <a:srcRect l="13650" t="35600" r="9100" b="16800"/>
          <a:stretch>
            <a:fillRect/>
          </a:stretch>
        </p:blipFill>
        <p:spPr bwMode="auto">
          <a:xfrm>
            <a:off x="1197864" y="3429000"/>
            <a:ext cx="9418320" cy="3264408"/>
          </a:xfrm>
          <a:prstGeom prst="rect">
            <a:avLst/>
          </a:prstGeom>
          <a:noFill/>
          <a:ln w="9525">
            <a:noFill/>
            <a:miter lim="800000"/>
            <a:headEnd/>
            <a:tailEnd/>
          </a:ln>
          <a:effectLst/>
        </p:spPr>
      </p:pic>
    </p:spTree>
    <p:extLst>
      <p:ext uri="{BB962C8B-B14F-4D97-AF65-F5344CB8AC3E}">
        <p14:creationId xmlns:p14="http://schemas.microsoft.com/office/powerpoint/2010/main" val="420745721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3839443"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交互式特征空间解码器</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2" name="文本框 1">
            <a:extLst>
              <a:ext uri="{FF2B5EF4-FFF2-40B4-BE49-F238E27FC236}">
                <a16:creationId xmlns:a16="http://schemas.microsoft.com/office/drawing/2014/main" id="{9D955F9D-9163-17C5-48A4-3877812D9FFC}"/>
              </a:ext>
            </a:extLst>
          </p:cNvPr>
          <p:cNvSpPr txBox="1"/>
          <p:nvPr/>
        </p:nvSpPr>
        <p:spPr>
          <a:xfrm>
            <a:off x="559045" y="2990861"/>
            <a:ext cx="4684395" cy="523220"/>
          </a:xfrm>
          <a:prstGeom prst="rect">
            <a:avLst/>
          </a:prstGeom>
          <a:noFill/>
        </p:spPr>
        <p:txBody>
          <a:bodyPr wrap="square" rtlCol="0">
            <a:spAutoFit/>
          </a:bodyPr>
          <a:lstStyle/>
          <a:p>
            <a:pPr marL="285750" indent="-285750">
              <a:buFont typeface="Wingdings" panose="05000000000000000000" charset="0"/>
              <a:buChar char="u"/>
            </a:pPr>
            <a:r>
              <a:rPr lang="zh-CN" altLang="en-US" sz="2800" dirty="0">
                <a:latin typeface="+mn-ea"/>
                <a:cs typeface="+mn-ea"/>
              </a:rPr>
              <a:t>特征图</a:t>
            </a:r>
            <a:endParaRPr lang="en-US" altLang="zh-CN" sz="2800" dirty="0">
              <a:latin typeface="+mn-ea"/>
              <a:cs typeface="+mn-ea"/>
            </a:endParaRPr>
          </a:p>
        </p:txBody>
      </p:sp>
      <p:sp>
        <p:nvSpPr>
          <p:cNvPr id="8" name="文本框 7">
            <a:extLst>
              <a:ext uri="{FF2B5EF4-FFF2-40B4-BE49-F238E27FC236}">
                <a16:creationId xmlns:a16="http://schemas.microsoft.com/office/drawing/2014/main" id="{6DD25D0A-1E35-7BE4-C27A-8767DD3A7E68}"/>
              </a:ext>
            </a:extLst>
          </p:cNvPr>
          <p:cNvSpPr txBox="1"/>
          <p:nvPr/>
        </p:nvSpPr>
        <p:spPr>
          <a:xfrm>
            <a:off x="535660" y="3632908"/>
            <a:ext cx="4890439" cy="1569660"/>
          </a:xfrm>
          <a:prstGeom prst="rect">
            <a:avLst/>
          </a:prstGeom>
          <a:noFill/>
        </p:spPr>
        <p:txBody>
          <a:bodyPr wrap="square">
            <a:spAutoFit/>
          </a:bodyPr>
          <a:lstStyle/>
          <a:p>
            <a:r>
              <a:rPr lang="zh-CN" altLang="en-US" sz="2400" dirty="0"/>
              <a:t>         </a:t>
            </a:r>
            <a:r>
              <a:rPr lang="en-US" altLang="zh-CN" sz="2400" dirty="0"/>
              <a:t>IFD</a:t>
            </a:r>
            <a:r>
              <a:rPr lang="zh-CN" altLang="en-US" sz="2400" dirty="0"/>
              <a:t>的每一层中都有两种类型的特征图：主特征图 </a:t>
            </a:r>
            <a:r>
              <a:rPr lang="en-US" altLang="zh-CN" sz="2400" i="1" dirty="0"/>
              <a:t>d</a:t>
            </a:r>
            <a:r>
              <a:rPr lang="en-US" altLang="zh-CN" sz="2400" i="1" baseline="-25000" dirty="0"/>
              <a:t>i</a:t>
            </a:r>
            <a:r>
              <a:rPr lang="en-US" altLang="zh-CN" sz="2400" i="1" dirty="0"/>
              <a:t> </a:t>
            </a:r>
            <a:r>
              <a:rPr lang="zh-CN" altLang="en-US" sz="2400" dirty="0"/>
              <a:t>和方向增强特征图 </a:t>
            </a:r>
            <a:r>
              <a:rPr lang="en-US" altLang="zh-CN" sz="2400" dirty="0"/>
              <a:t>r</a:t>
            </a:r>
            <a:r>
              <a:rPr lang="en-US" altLang="zh-CN" sz="2400" baseline="-25000" dirty="0"/>
              <a:t>i</a:t>
            </a:r>
            <a:r>
              <a:rPr lang="en-US" altLang="zh-CN" sz="2400" dirty="0"/>
              <a:t> </a:t>
            </a:r>
            <a:r>
              <a:rPr lang="zh-CN" altLang="en-US" sz="2400" dirty="0"/>
              <a:t>，在解码层的第一层中：</a:t>
            </a:r>
            <a:endParaRPr lang="en-US" altLang="zh-CN" sz="2400" dirty="0"/>
          </a:p>
          <a:p>
            <a:endParaRPr lang="zh-CN" altLang="en-US" sz="2400" dirty="0"/>
          </a:p>
        </p:txBody>
      </p:sp>
      <p:pic>
        <p:nvPicPr>
          <p:cNvPr id="1026" name="Picture 2"/>
          <p:cNvPicPr>
            <a:picLocks noChangeAspect="1" noChangeArrowheads="1"/>
          </p:cNvPicPr>
          <p:nvPr/>
        </p:nvPicPr>
        <p:blipFill>
          <a:blip r:embed="rId5"/>
          <a:srcRect t="12653"/>
          <a:stretch>
            <a:fillRect/>
          </a:stretch>
        </p:blipFill>
        <p:spPr bwMode="auto">
          <a:xfrm>
            <a:off x="5559350" y="1249420"/>
            <a:ext cx="6527545" cy="3444361"/>
          </a:xfrm>
          <a:prstGeom prst="rect">
            <a:avLst/>
          </a:prstGeom>
          <a:noFill/>
          <a:ln w="9525">
            <a:noFill/>
            <a:miter lim="800000"/>
            <a:headEnd/>
            <a:tailEnd/>
          </a:ln>
          <a:effectLst/>
        </p:spPr>
      </p:pic>
      <p:pic>
        <p:nvPicPr>
          <p:cNvPr id="3" name="图片 2">
            <a:extLst>
              <a:ext uri="{FF2B5EF4-FFF2-40B4-BE49-F238E27FC236}">
                <a16:creationId xmlns:a16="http://schemas.microsoft.com/office/drawing/2014/main" id="{2158FD5D-947E-DC6F-8C79-C45F35AFEFFE}"/>
              </a:ext>
            </a:extLst>
          </p:cNvPr>
          <p:cNvPicPr>
            <a:picLocks noChangeAspect="1"/>
          </p:cNvPicPr>
          <p:nvPr/>
        </p:nvPicPr>
        <p:blipFill rotWithShape="1">
          <a:blip r:embed="rId6"/>
          <a:srcRect r="2835" b="8366"/>
          <a:stretch/>
        </p:blipFill>
        <p:spPr>
          <a:xfrm>
            <a:off x="1663843" y="5124111"/>
            <a:ext cx="2344170" cy="394567"/>
          </a:xfrm>
          <a:prstGeom prst="rect">
            <a:avLst/>
          </a:prstGeom>
        </p:spPr>
      </p:pic>
      <p:sp>
        <p:nvSpPr>
          <p:cNvPr id="7" name="文本框 6">
            <a:extLst>
              <a:ext uri="{FF2B5EF4-FFF2-40B4-BE49-F238E27FC236}">
                <a16:creationId xmlns:a16="http://schemas.microsoft.com/office/drawing/2014/main" id="{CE3F9DAA-6114-5A60-2B2E-5D21C4A6A37D}"/>
              </a:ext>
            </a:extLst>
          </p:cNvPr>
          <p:cNvSpPr txBox="1"/>
          <p:nvPr/>
        </p:nvSpPr>
        <p:spPr>
          <a:xfrm>
            <a:off x="493731" y="987810"/>
            <a:ext cx="4684395" cy="523220"/>
          </a:xfrm>
          <a:prstGeom prst="rect">
            <a:avLst/>
          </a:prstGeom>
          <a:noFill/>
        </p:spPr>
        <p:txBody>
          <a:bodyPr wrap="square" rtlCol="0">
            <a:spAutoFit/>
          </a:bodyPr>
          <a:lstStyle/>
          <a:p>
            <a:pPr marL="285750" indent="-285750">
              <a:buFont typeface="Wingdings" panose="05000000000000000000" charset="0"/>
              <a:buChar char="u"/>
            </a:pPr>
            <a:r>
              <a:rPr lang="zh-CN" altLang="en-US" sz="2800" dirty="0">
                <a:latin typeface="+mn-ea"/>
                <a:cs typeface="+mn-ea"/>
              </a:rPr>
              <a:t>特征流</a:t>
            </a:r>
            <a:endParaRPr lang="en-US" altLang="zh-CN" sz="2800" dirty="0">
              <a:latin typeface="+mn-ea"/>
              <a:cs typeface="+mn-ea"/>
            </a:endParaRPr>
          </a:p>
        </p:txBody>
      </p:sp>
      <p:sp>
        <p:nvSpPr>
          <p:cNvPr id="10" name="文本框 9">
            <a:extLst>
              <a:ext uri="{FF2B5EF4-FFF2-40B4-BE49-F238E27FC236}">
                <a16:creationId xmlns:a16="http://schemas.microsoft.com/office/drawing/2014/main" id="{1DBDCA56-21D5-DFB8-9F35-8ED771E0080A}"/>
              </a:ext>
            </a:extLst>
          </p:cNvPr>
          <p:cNvSpPr txBox="1"/>
          <p:nvPr/>
        </p:nvSpPr>
        <p:spPr>
          <a:xfrm>
            <a:off x="535660" y="1624265"/>
            <a:ext cx="4825126" cy="1200329"/>
          </a:xfrm>
          <a:prstGeom prst="rect">
            <a:avLst/>
          </a:prstGeom>
          <a:noFill/>
        </p:spPr>
        <p:txBody>
          <a:bodyPr wrap="square">
            <a:spAutoFit/>
          </a:bodyPr>
          <a:lstStyle/>
          <a:p>
            <a:pPr indent="612000"/>
            <a:r>
              <a:rPr lang="zh-CN" altLang="en-US" sz="2400" dirty="0">
                <a:latin typeface="+mn-ea"/>
              </a:rPr>
              <a:t>每个特征流都包含一个特征块，包括两个卷积层和一个具有跳过连接的上采样层。</a:t>
            </a:r>
          </a:p>
        </p:txBody>
      </p:sp>
    </p:spTree>
    <p:extLst>
      <p:ext uri="{BB962C8B-B14F-4D97-AF65-F5344CB8AC3E}">
        <p14:creationId xmlns:p14="http://schemas.microsoft.com/office/powerpoint/2010/main" val="233727621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3839443"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交互式特征空间解码器</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2" name="文本框 1">
            <a:extLst>
              <a:ext uri="{FF2B5EF4-FFF2-40B4-BE49-F238E27FC236}">
                <a16:creationId xmlns:a16="http://schemas.microsoft.com/office/drawing/2014/main" id="{9D955F9D-9163-17C5-48A4-3877812D9FFC}"/>
              </a:ext>
            </a:extLst>
          </p:cNvPr>
          <p:cNvSpPr txBox="1"/>
          <p:nvPr/>
        </p:nvSpPr>
        <p:spPr>
          <a:xfrm>
            <a:off x="772693" y="987810"/>
            <a:ext cx="4684395" cy="523220"/>
          </a:xfrm>
          <a:prstGeom prst="rect">
            <a:avLst/>
          </a:prstGeom>
          <a:noFill/>
        </p:spPr>
        <p:txBody>
          <a:bodyPr wrap="square" rtlCol="0">
            <a:spAutoFit/>
          </a:bodyPr>
          <a:lstStyle/>
          <a:p>
            <a:pPr marL="285750" indent="-285750">
              <a:buFont typeface="Wingdings" panose="05000000000000000000" charset="0"/>
              <a:buChar char="u"/>
            </a:pPr>
            <a:r>
              <a:rPr lang="zh-CN" altLang="en-US" sz="2800" dirty="0">
                <a:latin typeface="+mn-ea"/>
                <a:cs typeface="+mn-ea"/>
              </a:rPr>
              <a:t>空间流</a:t>
            </a:r>
            <a:endParaRPr lang="en-US" altLang="zh-CN" sz="2800" dirty="0">
              <a:latin typeface="+mn-ea"/>
              <a:cs typeface="+mn-ea"/>
            </a:endParaRPr>
          </a:p>
        </p:txBody>
      </p:sp>
      <p:sp>
        <p:nvSpPr>
          <p:cNvPr id="8" name="文本框 7">
            <a:extLst>
              <a:ext uri="{FF2B5EF4-FFF2-40B4-BE49-F238E27FC236}">
                <a16:creationId xmlns:a16="http://schemas.microsoft.com/office/drawing/2014/main" id="{6DD25D0A-1E35-7BE4-C27A-8767DD3A7E68}"/>
              </a:ext>
            </a:extLst>
          </p:cNvPr>
          <p:cNvSpPr txBox="1"/>
          <p:nvPr/>
        </p:nvSpPr>
        <p:spPr>
          <a:xfrm>
            <a:off x="749308" y="1629857"/>
            <a:ext cx="4890439" cy="1569660"/>
          </a:xfrm>
          <a:prstGeom prst="rect">
            <a:avLst/>
          </a:prstGeom>
          <a:noFill/>
        </p:spPr>
        <p:txBody>
          <a:bodyPr wrap="square">
            <a:spAutoFit/>
          </a:bodyPr>
          <a:lstStyle/>
          <a:p>
            <a:r>
              <a:rPr lang="zh-CN" altLang="en-US" sz="2400" dirty="0"/>
              <a:t>         一个空间块（</a:t>
            </a:r>
            <a:r>
              <a:rPr lang="en-US" altLang="zh-CN" sz="2400" dirty="0"/>
              <a:t>S</a:t>
            </a:r>
            <a:r>
              <a:rPr lang="zh-CN" altLang="en-US" sz="2400" dirty="0"/>
              <a:t>）中包括一个</a:t>
            </a:r>
            <a:r>
              <a:rPr lang="en-US" altLang="zh-CN" sz="2400" dirty="0"/>
              <a:t>embedding</a:t>
            </a:r>
            <a:r>
              <a:rPr lang="zh-CN" altLang="en-US" sz="2400" dirty="0"/>
              <a:t>压缩模块（</a:t>
            </a:r>
            <a:r>
              <a:rPr lang="en-US" altLang="zh-CN" sz="2400" dirty="0"/>
              <a:t>ES</a:t>
            </a:r>
            <a:r>
              <a:rPr lang="zh-CN" altLang="en-US" sz="2400" dirty="0"/>
              <a:t>）和一个流形映射增强模块（</a:t>
            </a:r>
            <a:r>
              <a:rPr lang="en-US" altLang="zh-CN" sz="2400" dirty="0"/>
              <a:t>MPE)</a:t>
            </a:r>
            <a:r>
              <a:rPr lang="zh-CN" altLang="en-US" sz="2400" dirty="0"/>
              <a:t>，其中</a:t>
            </a:r>
            <a:r>
              <a:rPr lang="en-US" altLang="zh-CN" sz="2400" dirty="0"/>
              <a:t>ES</a:t>
            </a:r>
            <a:r>
              <a:rPr lang="zh-CN" altLang="en-US" sz="2400" dirty="0"/>
              <a:t>模块中，</a:t>
            </a:r>
          </a:p>
        </p:txBody>
      </p:sp>
      <p:pic>
        <p:nvPicPr>
          <p:cNvPr id="1026" name="Picture 2"/>
          <p:cNvPicPr>
            <a:picLocks noChangeAspect="1" noChangeArrowheads="1"/>
          </p:cNvPicPr>
          <p:nvPr/>
        </p:nvPicPr>
        <p:blipFill>
          <a:blip r:embed="rId5"/>
          <a:srcRect t="12653"/>
          <a:stretch>
            <a:fillRect/>
          </a:stretch>
        </p:blipFill>
        <p:spPr bwMode="auto">
          <a:xfrm>
            <a:off x="5559350" y="1248864"/>
            <a:ext cx="6527545" cy="3444361"/>
          </a:xfrm>
          <a:prstGeom prst="rect">
            <a:avLst/>
          </a:prstGeom>
          <a:noFill/>
          <a:ln w="9525">
            <a:noFill/>
            <a:miter lim="800000"/>
            <a:headEnd/>
            <a:tailEnd/>
          </a:ln>
          <a:effectLst/>
        </p:spPr>
      </p:pic>
      <p:pic>
        <p:nvPicPr>
          <p:cNvPr id="18" name="图片 17">
            <a:extLst>
              <a:ext uri="{FF2B5EF4-FFF2-40B4-BE49-F238E27FC236}">
                <a16:creationId xmlns:a16="http://schemas.microsoft.com/office/drawing/2014/main" id="{33643EE4-D303-7B7F-20E7-4948597826B7}"/>
              </a:ext>
            </a:extLst>
          </p:cNvPr>
          <p:cNvPicPr>
            <a:picLocks noChangeAspect="1"/>
          </p:cNvPicPr>
          <p:nvPr/>
        </p:nvPicPr>
        <p:blipFill>
          <a:blip r:embed="rId6"/>
          <a:stretch>
            <a:fillRect/>
          </a:stretch>
        </p:blipFill>
        <p:spPr>
          <a:xfrm>
            <a:off x="2168165" y="3118625"/>
            <a:ext cx="1828407" cy="399437"/>
          </a:xfrm>
          <a:prstGeom prst="rect">
            <a:avLst/>
          </a:prstGeom>
        </p:spPr>
      </p:pic>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77700A7B-7E7F-B65A-6448-BDC0D69C2C5E}"/>
                  </a:ext>
                </a:extLst>
              </p:cNvPr>
              <p:cNvSpPr txBox="1"/>
              <p:nvPr/>
            </p:nvSpPr>
            <p:spPr>
              <a:xfrm>
                <a:off x="840848" y="3777511"/>
                <a:ext cx="4798899" cy="2677656"/>
              </a:xfrm>
              <a:prstGeom prst="rect">
                <a:avLst/>
              </a:prstGeom>
              <a:noFill/>
            </p:spPr>
            <p:txBody>
              <a:bodyPr wrap="square" rtlCol="0">
                <a:spAutoFit/>
              </a:bodyPr>
              <a:lstStyle/>
              <a:p>
                <a:r>
                  <a:rPr lang="en-US" altLang="zh-CN" sz="2400" dirty="0"/>
                  <a:t>MPE</a:t>
                </a:r>
                <a:r>
                  <a:rPr lang="zh-CN" altLang="en-US" sz="2400" dirty="0"/>
                  <a:t>模块中，使用 </a:t>
                </a:r>
                <a14:m>
                  <m:oMath xmlns:m="http://schemas.openxmlformats.org/officeDocument/2006/math">
                    <m:sSub>
                      <m:sSubPr>
                        <m:ctrlPr>
                          <a:rPr lang="en-US" altLang="zh-CN" sz="2400" i="1" dirty="0" smtClean="0">
                            <a:latin typeface="Cambria Math" panose="02040503050406030204" pitchFamily="18" charset="0"/>
                          </a:rPr>
                        </m:ctrlPr>
                      </m:sSubPr>
                      <m:e>
                        <m:r>
                          <a:rPr lang="en-US" altLang="zh-CN" sz="2400" i="1" dirty="0">
                            <a:latin typeface="Cambria Math" panose="02040503050406030204" pitchFamily="18" charset="0"/>
                          </a:rPr>
                          <m:t>𝑛</m:t>
                        </m:r>
                      </m:e>
                      <m:sub>
                        <m:r>
                          <a:rPr lang="en-US" altLang="zh-CN" sz="2400" i="1" dirty="0">
                            <a:latin typeface="Cambria Math" panose="02040503050406030204" pitchFamily="18" charset="0"/>
                          </a:rPr>
                          <m:t>𝑖</m:t>
                        </m:r>
                      </m:sub>
                    </m:sSub>
                  </m:oMath>
                </a14:m>
                <a:r>
                  <a:rPr lang="en-US" altLang="zh-CN" sz="2400" dirty="0"/>
                  <a:t> </a:t>
                </a:r>
                <a:r>
                  <a:rPr lang="zh-CN" altLang="en-US" sz="2400" dirty="0"/>
                  <a:t>作为输入增强主特征图 </a:t>
                </a:r>
                <a14:m>
                  <m:oMath xmlns:m="http://schemas.openxmlformats.org/officeDocument/2006/math">
                    <m:sSub>
                      <m:sSubPr>
                        <m:ctrlPr>
                          <a:rPr lang="en-US" altLang="zh-CN" sz="2400" i="1" dirty="0">
                            <a:latin typeface="Cambria Math" panose="02040503050406030204" pitchFamily="18" charset="0"/>
                          </a:rPr>
                        </m:ctrlPr>
                      </m:sSubPr>
                      <m:e>
                        <m:r>
                          <a:rPr lang="en-US" altLang="zh-CN" sz="2400" b="0" i="1" dirty="0" smtClean="0">
                            <a:latin typeface="Cambria Math" panose="02040503050406030204" pitchFamily="18" charset="0"/>
                          </a:rPr>
                          <m:t>𝑑</m:t>
                        </m:r>
                      </m:e>
                      <m:sub>
                        <m:r>
                          <a:rPr lang="en-US" altLang="zh-CN" sz="2400" i="1" dirty="0">
                            <a:latin typeface="Cambria Math" panose="02040503050406030204" pitchFamily="18" charset="0"/>
                          </a:rPr>
                          <m:t>𝑖</m:t>
                        </m:r>
                      </m:sub>
                    </m:sSub>
                  </m:oMath>
                </a14:m>
                <a:r>
                  <a:rPr lang="en-US" altLang="zh-CN" sz="2400" dirty="0"/>
                  <a:t> </a:t>
                </a:r>
                <a:r>
                  <a:rPr lang="zh-CN" altLang="en-US" sz="2400" dirty="0"/>
                  <a:t>的方向表示，把它们映射到同一流形中，并计算相似性</a:t>
                </a:r>
                <a14:m>
                  <m:oMath xmlns:m="http://schemas.openxmlformats.org/officeDocument/2006/math">
                    <m:r>
                      <a:rPr lang="en-US" altLang="zh-CN" sz="2400" b="0" i="0" dirty="0" smtClean="0">
                        <a:latin typeface="Cambria Math" panose="02040503050406030204" pitchFamily="18" charset="0"/>
                      </a:rPr>
                      <m:t> </m:t>
                    </m:r>
                  </m:oMath>
                </a14:m>
                <a:r>
                  <a:rPr lang="zh-CN" altLang="en-US" sz="2400" dirty="0"/>
                  <a:t>，模拟类别</a:t>
                </a:r>
                <a:r>
                  <a:rPr lang="en-US" altLang="zh-CN" sz="2400" dirty="0"/>
                  <a:t>-</a:t>
                </a:r>
                <a:r>
                  <a:rPr lang="zh-CN" altLang="en-US" sz="2400" dirty="0"/>
                  <a:t>方向关系，得到类别</a:t>
                </a:r>
                <a:r>
                  <a:rPr lang="en-US" altLang="zh-CN" sz="2400" dirty="0"/>
                  <a:t>-</a:t>
                </a:r>
                <a:r>
                  <a:rPr lang="zh-CN" altLang="en-US" sz="2400" dirty="0"/>
                  <a:t>方向注意力图 </a:t>
                </a:r>
                <a14:m>
                  <m:oMath xmlns:m="http://schemas.openxmlformats.org/officeDocument/2006/math">
                    <m:sSub>
                      <m:sSubPr>
                        <m:ctrlPr>
                          <a:rPr lang="en-US" altLang="zh-CN" sz="2400" i="1" dirty="0">
                            <a:latin typeface="Cambria Math" panose="02040503050406030204" pitchFamily="18" charset="0"/>
                          </a:rPr>
                        </m:ctrlPr>
                      </m:sSubPr>
                      <m:e>
                        <m:r>
                          <a:rPr lang="zh-CN" altLang="en-US" sz="2400" i="1" dirty="0">
                            <a:latin typeface="Cambria Math" panose="02040503050406030204" pitchFamily="18" charset="0"/>
                          </a:rPr>
                          <m:t>𝛼</m:t>
                        </m:r>
                      </m:e>
                      <m:sub>
                        <m:r>
                          <a:rPr lang="en-US" altLang="zh-CN" sz="2400" i="1" dirty="0">
                            <a:latin typeface="Cambria Math" panose="02040503050406030204" pitchFamily="18" charset="0"/>
                          </a:rPr>
                          <m:t>𝑛𝑑</m:t>
                        </m:r>
                      </m:sub>
                    </m:sSub>
                  </m:oMath>
                </a14:m>
                <a:r>
                  <a:rPr lang="zh-CN" altLang="en-US" sz="2400" dirty="0"/>
                  <a:t> ，利用 </a:t>
                </a:r>
                <a14:m>
                  <m:oMath xmlns:m="http://schemas.openxmlformats.org/officeDocument/2006/math">
                    <m:sSub>
                      <m:sSubPr>
                        <m:ctrlPr>
                          <a:rPr lang="en-US" altLang="zh-CN" sz="2400" i="1" dirty="0">
                            <a:latin typeface="Cambria Math" panose="02040503050406030204" pitchFamily="18" charset="0"/>
                          </a:rPr>
                        </m:ctrlPr>
                      </m:sSubPr>
                      <m:e>
                        <m:r>
                          <a:rPr lang="zh-CN" altLang="en-US" sz="2400" i="1" dirty="0">
                            <a:latin typeface="Cambria Math" panose="02040503050406030204" pitchFamily="18" charset="0"/>
                          </a:rPr>
                          <m:t>𝛼</m:t>
                        </m:r>
                      </m:e>
                      <m:sub>
                        <m:r>
                          <a:rPr lang="en-US" altLang="zh-CN" sz="2400" i="1" dirty="0">
                            <a:latin typeface="Cambria Math" panose="02040503050406030204" pitchFamily="18" charset="0"/>
                          </a:rPr>
                          <m:t>𝑛𝑑</m:t>
                        </m:r>
                      </m:sub>
                    </m:sSub>
                  </m:oMath>
                </a14:m>
                <a:r>
                  <a:rPr lang="zh-CN" altLang="en-US" sz="2400" dirty="0"/>
                  <a:t> 对重编码后的特征图进行方向信息增强。</a:t>
                </a:r>
              </a:p>
            </p:txBody>
          </p:sp>
        </mc:Choice>
        <mc:Fallback xmlns="">
          <p:sp>
            <p:nvSpPr>
              <p:cNvPr id="19" name="文本框 18">
                <a:extLst>
                  <a:ext uri="{FF2B5EF4-FFF2-40B4-BE49-F238E27FC236}">
                    <a16:creationId xmlns:a16="http://schemas.microsoft.com/office/drawing/2014/main" id="{77700A7B-7E7F-B65A-6448-BDC0D69C2C5E}"/>
                  </a:ext>
                </a:extLst>
              </p:cNvPr>
              <p:cNvSpPr txBox="1">
                <a:spLocks noRot="1" noChangeAspect="1" noMove="1" noResize="1" noEditPoints="1" noAdjustHandles="1" noChangeArrowheads="1" noChangeShapeType="1" noTextEdit="1"/>
              </p:cNvSpPr>
              <p:nvPr/>
            </p:nvSpPr>
            <p:spPr>
              <a:xfrm>
                <a:off x="840848" y="3777511"/>
                <a:ext cx="4798899" cy="2677656"/>
              </a:xfrm>
              <a:prstGeom prst="rect">
                <a:avLst/>
              </a:prstGeom>
              <a:blipFill>
                <a:blip r:embed="rId7"/>
                <a:stretch>
                  <a:fillRect l="-2033" t="-2733" r="-1017" b="-34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0745721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3839443"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连通性输出</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8" name="文本框 7">
            <a:extLst>
              <a:ext uri="{FF2B5EF4-FFF2-40B4-BE49-F238E27FC236}">
                <a16:creationId xmlns:a16="http://schemas.microsoft.com/office/drawing/2014/main" id="{6DD25D0A-1E35-7BE4-C27A-8767DD3A7E68}"/>
              </a:ext>
            </a:extLst>
          </p:cNvPr>
          <p:cNvSpPr txBox="1"/>
          <p:nvPr/>
        </p:nvSpPr>
        <p:spPr>
          <a:xfrm>
            <a:off x="823142" y="1162739"/>
            <a:ext cx="10217812" cy="1200329"/>
          </a:xfrm>
          <a:prstGeom prst="rect">
            <a:avLst/>
          </a:prstGeom>
          <a:noFill/>
        </p:spPr>
        <p:txBody>
          <a:bodyPr wrap="square">
            <a:spAutoFit/>
          </a:bodyPr>
          <a:lstStyle/>
          <a:p>
            <a:r>
              <a:rPr lang="zh-CN" altLang="en-US" sz="2400" dirty="0"/>
              <a:t>        将解码阶段得到的四个主特征图</a:t>
            </a:r>
            <a:r>
              <a:rPr lang="en-US" altLang="zh-CN" sz="2400" dirty="0"/>
              <a:t>d1</a:t>
            </a:r>
            <a:r>
              <a:rPr lang="zh-CN" altLang="en-US" sz="2400" dirty="0"/>
              <a:t>，</a:t>
            </a:r>
            <a:r>
              <a:rPr lang="en-US" altLang="zh-CN" sz="2400" dirty="0"/>
              <a:t>d2</a:t>
            </a:r>
            <a:r>
              <a:rPr lang="zh-CN" altLang="en-US" sz="2400" dirty="0"/>
              <a:t>，</a:t>
            </a:r>
            <a:r>
              <a:rPr lang="en-US" altLang="zh-CN" sz="2400" dirty="0"/>
              <a:t>d3</a:t>
            </a:r>
            <a:r>
              <a:rPr lang="zh-CN" altLang="en-US" sz="2400" dirty="0"/>
              <a:t>，</a:t>
            </a:r>
            <a:r>
              <a:rPr lang="en-US" altLang="zh-CN" sz="2400" dirty="0"/>
              <a:t>d4</a:t>
            </a:r>
            <a:r>
              <a:rPr lang="zh-CN" altLang="en-US" sz="2400" dirty="0"/>
              <a:t>聚合在一起获得连通性输出</a:t>
            </a:r>
            <a:r>
              <a:rPr lang="en-US" altLang="zh-CN" sz="2400" dirty="0"/>
              <a:t>X</a:t>
            </a:r>
            <a:r>
              <a:rPr lang="zh-CN" altLang="en-US" sz="2400" dirty="0"/>
              <a:t>，使用双边投票模块（</a:t>
            </a:r>
            <a:r>
              <a:rPr lang="en-US" altLang="zh-CN" sz="2400" dirty="0"/>
              <a:t>BV</a:t>
            </a:r>
            <a:r>
              <a:rPr lang="zh-CN" altLang="en-US" sz="2400" dirty="0"/>
              <a:t>）和区域导向聚合模块（</a:t>
            </a:r>
            <a:r>
              <a:rPr lang="en-US" altLang="zh-CN" sz="2400" dirty="0"/>
              <a:t>RCA</a:t>
            </a:r>
            <a:r>
              <a:rPr lang="zh-CN" altLang="en-US" sz="2400" dirty="0"/>
              <a:t>）得到最终的分割图。</a:t>
            </a:r>
            <a:endParaRPr lang="en-US" altLang="zh-CN" sz="2400" dirty="0"/>
          </a:p>
        </p:txBody>
      </p:sp>
      <p:pic>
        <p:nvPicPr>
          <p:cNvPr id="7" name="Picture 2">
            <a:extLst>
              <a:ext uri="{FF2B5EF4-FFF2-40B4-BE49-F238E27FC236}">
                <a16:creationId xmlns:a16="http://schemas.microsoft.com/office/drawing/2014/main" id="{CDAE9745-8094-46BA-67D0-30F29A067D2A}"/>
              </a:ext>
            </a:extLst>
          </p:cNvPr>
          <p:cNvPicPr>
            <a:picLocks noChangeAspect="1" noChangeArrowheads="1"/>
          </p:cNvPicPr>
          <p:nvPr/>
        </p:nvPicPr>
        <p:blipFill rotWithShape="1">
          <a:blip r:embed="rId5"/>
          <a:srcRect l="12675" t="45808" r="75584" b="33200"/>
          <a:stretch/>
        </p:blipFill>
        <p:spPr bwMode="auto">
          <a:xfrm>
            <a:off x="2519875" y="4302980"/>
            <a:ext cx="1789251" cy="1799549"/>
          </a:xfrm>
          <a:prstGeom prst="rect">
            <a:avLst/>
          </a:prstGeom>
          <a:noFill/>
          <a:ln w="9525">
            <a:noFill/>
            <a:miter lim="800000"/>
            <a:headEnd/>
            <a:tailEnd/>
          </a:ln>
          <a:effectLst/>
        </p:spPr>
      </p:pic>
      <p:pic>
        <p:nvPicPr>
          <p:cNvPr id="10" name="图片 9">
            <a:extLst>
              <a:ext uri="{FF2B5EF4-FFF2-40B4-BE49-F238E27FC236}">
                <a16:creationId xmlns:a16="http://schemas.microsoft.com/office/drawing/2014/main" id="{D2A07DAE-4E9A-4890-5A77-B6070BFAB5FB}"/>
              </a:ext>
            </a:extLst>
          </p:cNvPr>
          <p:cNvPicPr>
            <a:picLocks noChangeAspect="1"/>
          </p:cNvPicPr>
          <p:nvPr/>
        </p:nvPicPr>
        <p:blipFill>
          <a:blip r:embed="rId6"/>
          <a:stretch>
            <a:fillRect/>
          </a:stretch>
        </p:blipFill>
        <p:spPr>
          <a:xfrm>
            <a:off x="3414501" y="2215765"/>
            <a:ext cx="4458363" cy="1200329"/>
          </a:xfrm>
          <a:prstGeom prst="rect">
            <a:avLst/>
          </a:prstGeom>
        </p:spPr>
      </p:pic>
      <p:pic>
        <p:nvPicPr>
          <p:cNvPr id="3" name="图片 2">
            <a:extLst>
              <a:ext uri="{FF2B5EF4-FFF2-40B4-BE49-F238E27FC236}">
                <a16:creationId xmlns:a16="http://schemas.microsoft.com/office/drawing/2014/main" id="{16F9486B-2DCD-801E-A9F4-0719CADF4829}"/>
              </a:ext>
            </a:extLst>
          </p:cNvPr>
          <p:cNvPicPr>
            <a:picLocks noChangeAspect="1"/>
          </p:cNvPicPr>
          <p:nvPr/>
        </p:nvPicPr>
        <p:blipFill>
          <a:blip r:embed="rId7"/>
          <a:stretch>
            <a:fillRect/>
          </a:stretch>
        </p:blipFill>
        <p:spPr>
          <a:xfrm>
            <a:off x="5301964" y="3833901"/>
            <a:ext cx="5797013" cy="2268628"/>
          </a:xfrm>
          <a:prstGeom prst="rect">
            <a:avLst/>
          </a:prstGeom>
        </p:spPr>
      </p:pic>
    </p:spTree>
    <p:extLst>
      <p:ext uri="{BB962C8B-B14F-4D97-AF65-F5344CB8AC3E}">
        <p14:creationId xmlns:p14="http://schemas.microsoft.com/office/powerpoint/2010/main" val="374608192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3839443"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损失函数</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pic>
        <p:nvPicPr>
          <p:cNvPr id="9" name="图片 8">
            <a:extLst>
              <a:ext uri="{FF2B5EF4-FFF2-40B4-BE49-F238E27FC236}">
                <a16:creationId xmlns:a16="http://schemas.microsoft.com/office/drawing/2014/main" id="{8B2E9A18-05CB-7505-608E-58BCBB2421EB}"/>
              </a:ext>
            </a:extLst>
          </p:cNvPr>
          <p:cNvPicPr>
            <a:picLocks noChangeAspect="1"/>
          </p:cNvPicPr>
          <p:nvPr/>
        </p:nvPicPr>
        <p:blipFill>
          <a:blip r:embed="rId5"/>
          <a:stretch>
            <a:fillRect/>
          </a:stretch>
        </p:blipFill>
        <p:spPr>
          <a:xfrm>
            <a:off x="2638014" y="1477426"/>
            <a:ext cx="4102340" cy="320183"/>
          </a:xfrm>
          <a:prstGeom prst="rect">
            <a:avLst/>
          </a:prstGeom>
        </p:spPr>
      </p:pic>
      <p:sp>
        <p:nvSpPr>
          <p:cNvPr id="10" name="文本框 9">
            <a:extLst>
              <a:ext uri="{FF2B5EF4-FFF2-40B4-BE49-F238E27FC236}">
                <a16:creationId xmlns:a16="http://schemas.microsoft.com/office/drawing/2014/main" id="{0217D72A-647F-C78B-2688-B7B9192619BE}"/>
              </a:ext>
            </a:extLst>
          </p:cNvPr>
          <p:cNvSpPr txBox="1"/>
          <p:nvPr/>
        </p:nvSpPr>
        <p:spPr>
          <a:xfrm>
            <a:off x="823142" y="994235"/>
            <a:ext cx="10217812" cy="461665"/>
          </a:xfrm>
          <a:prstGeom prst="rect">
            <a:avLst/>
          </a:prstGeom>
          <a:noFill/>
        </p:spPr>
        <p:txBody>
          <a:bodyPr wrap="square">
            <a:spAutoFit/>
          </a:bodyPr>
          <a:lstStyle/>
          <a:p>
            <a:r>
              <a:rPr lang="zh-CN" altLang="en-US" sz="2400" dirty="0"/>
              <a:t>       总的损失函数：</a:t>
            </a:r>
            <a:endParaRPr lang="en-US" altLang="zh-CN" sz="2400" dirty="0"/>
          </a:p>
        </p:txBody>
      </p:sp>
      <p:sp>
        <p:nvSpPr>
          <p:cNvPr id="11" name="文本框 10">
            <a:extLst>
              <a:ext uri="{FF2B5EF4-FFF2-40B4-BE49-F238E27FC236}">
                <a16:creationId xmlns:a16="http://schemas.microsoft.com/office/drawing/2014/main" id="{D2CEA85C-30C0-0BA1-26DE-6768632A27B9}"/>
              </a:ext>
            </a:extLst>
          </p:cNvPr>
          <p:cNvSpPr txBox="1"/>
          <p:nvPr/>
        </p:nvSpPr>
        <p:spPr>
          <a:xfrm>
            <a:off x="823142" y="1877897"/>
            <a:ext cx="10217812" cy="461665"/>
          </a:xfrm>
          <a:prstGeom prst="rect">
            <a:avLst/>
          </a:prstGeom>
          <a:noFill/>
        </p:spPr>
        <p:txBody>
          <a:bodyPr wrap="square">
            <a:spAutoFit/>
          </a:bodyPr>
          <a:lstStyle/>
          <a:p>
            <a:r>
              <a:rPr lang="zh-CN" altLang="en-US" sz="2400" dirty="0"/>
              <a:t>       每一个都由两部分组成：</a:t>
            </a:r>
            <a:endParaRPr lang="en-US" altLang="zh-CN" sz="2400" dirty="0"/>
          </a:p>
        </p:txBody>
      </p:sp>
      <p:pic>
        <p:nvPicPr>
          <p:cNvPr id="13" name="图片 12">
            <a:extLst>
              <a:ext uri="{FF2B5EF4-FFF2-40B4-BE49-F238E27FC236}">
                <a16:creationId xmlns:a16="http://schemas.microsoft.com/office/drawing/2014/main" id="{AF0C06C6-7306-E9D5-B23B-7536773C84F8}"/>
              </a:ext>
            </a:extLst>
          </p:cNvPr>
          <p:cNvPicPr>
            <a:picLocks noChangeAspect="1"/>
          </p:cNvPicPr>
          <p:nvPr/>
        </p:nvPicPr>
        <p:blipFill>
          <a:blip r:embed="rId6"/>
          <a:stretch>
            <a:fillRect/>
          </a:stretch>
        </p:blipFill>
        <p:spPr>
          <a:xfrm>
            <a:off x="2638014" y="2445885"/>
            <a:ext cx="2315557" cy="395169"/>
          </a:xfrm>
          <a:prstGeom prst="rect">
            <a:avLst/>
          </a:prstGeom>
        </p:spPr>
      </p:pic>
      <p:sp>
        <p:nvSpPr>
          <p:cNvPr id="17" name="文本框 16">
            <a:extLst>
              <a:ext uri="{FF2B5EF4-FFF2-40B4-BE49-F238E27FC236}">
                <a16:creationId xmlns:a16="http://schemas.microsoft.com/office/drawing/2014/main" id="{954106F2-6797-B714-C249-A979F17674AB}"/>
              </a:ext>
            </a:extLst>
          </p:cNvPr>
          <p:cNvSpPr txBox="1"/>
          <p:nvPr/>
        </p:nvSpPr>
        <p:spPr>
          <a:xfrm>
            <a:off x="823142" y="2900476"/>
            <a:ext cx="10217812" cy="461665"/>
          </a:xfrm>
          <a:prstGeom prst="rect">
            <a:avLst/>
          </a:prstGeom>
          <a:noFill/>
        </p:spPr>
        <p:txBody>
          <a:bodyPr wrap="square">
            <a:spAutoFit/>
          </a:bodyPr>
          <a:lstStyle/>
          <a:p>
            <a:r>
              <a:rPr lang="zh-CN" altLang="en-US" sz="2400" dirty="0"/>
              <a:t>       尺寸密度损失函数（</a:t>
            </a:r>
            <a:r>
              <a:rPr lang="en-US" altLang="zh-CN" sz="2400" dirty="0"/>
              <a:t>Size Density Loss</a:t>
            </a:r>
            <a:r>
              <a:rPr lang="zh-CN" altLang="en-US" sz="2400" dirty="0"/>
              <a:t>）：</a:t>
            </a:r>
            <a:endParaRPr lang="en-US" altLang="zh-CN" sz="2400" dirty="0"/>
          </a:p>
        </p:txBody>
      </p:sp>
      <p:sp>
        <p:nvSpPr>
          <p:cNvPr id="18" name="文本框 17">
            <a:extLst>
              <a:ext uri="{FF2B5EF4-FFF2-40B4-BE49-F238E27FC236}">
                <a16:creationId xmlns:a16="http://schemas.microsoft.com/office/drawing/2014/main" id="{1139E749-94B7-F895-91E3-CC8AA1738230}"/>
              </a:ext>
            </a:extLst>
          </p:cNvPr>
          <p:cNvSpPr txBox="1"/>
          <p:nvPr/>
        </p:nvSpPr>
        <p:spPr>
          <a:xfrm>
            <a:off x="898702" y="4320420"/>
            <a:ext cx="10217812" cy="461665"/>
          </a:xfrm>
          <a:prstGeom prst="rect">
            <a:avLst/>
          </a:prstGeom>
          <a:noFill/>
        </p:spPr>
        <p:txBody>
          <a:bodyPr wrap="square">
            <a:spAutoFit/>
          </a:bodyPr>
          <a:lstStyle/>
          <a:p>
            <a:r>
              <a:rPr lang="en-US" altLang="zh-CN" sz="2400" dirty="0"/>
              <a:t>       </a:t>
            </a:r>
            <a:r>
              <a:rPr lang="en-US" altLang="zh-CN" sz="2400" dirty="0" err="1"/>
              <a:t>Bicon</a:t>
            </a:r>
            <a:r>
              <a:rPr lang="zh-CN" altLang="en-US" sz="2400" dirty="0"/>
              <a:t>损失损失函数：</a:t>
            </a:r>
            <a:endParaRPr lang="en-US" altLang="zh-CN" sz="2400" dirty="0"/>
          </a:p>
        </p:txBody>
      </p:sp>
      <p:pic>
        <p:nvPicPr>
          <p:cNvPr id="20" name="图片 19">
            <a:extLst>
              <a:ext uri="{FF2B5EF4-FFF2-40B4-BE49-F238E27FC236}">
                <a16:creationId xmlns:a16="http://schemas.microsoft.com/office/drawing/2014/main" id="{B4E208A9-29F5-8C3A-D3C8-BACCDCEC583D}"/>
              </a:ext>
            </a:extLst>
          </p:cNvPr>
          <p:cNvPicPr>
            <a:picLocks noChangeAspect="1"/>
          </p:cNvPicPr>
          <p:nvPr/>
        </p:nvPicPr>
        <p:blipFill>
          <a:blip r:embed="rId7"/>
          <a:stretch>
            <a:fillRect/>
          </a:stretch>
        </p:blipFill>
        <p:spPr>
          <a:xfrm>
            <a:off x="2638014" y="3429000"/>
            <a:ext cx="3840598" cy="773232"/>
          </a:xfrm>
          <a:prstGeom prst="rect">
            <a:avLst/>
          </a:prstGeom>
        </p:spPr>
      </p:pic>
      <p:pic>
        <p:nvPicPr>
          <p:cNvPr id="22" name="图片 21">
            <a:extLst>
              <a:ext uri="{FF2B5EF4-FFF2-40B4-BE49-F238E27FC236}">
                <a16:creationId xmlns:a16="http://schemas.microsoft.com/office/drawing/2014/main" id="{3AC0D4E6-70D2-0C26-0908-C55C680D34EB}"/>
              </a:ext>
            </a:extLst>
          </p:cNvPr>
          <p:cNvPicPr>
            <a:picLocks noChangeAspect="1"/>
          </p:cNvPicPr>
          <p:nvPr/>
        </p:nvPicPr>
        <p:blipFill>
          <a:blip r:embed="rId8"/>
          <a:stretch>
            <a:fillRect/>
          </a:stretch>
        </p:blipFill>
        <p:spPr>
          <a:xfrm>
            <a:off x="7329325" y="3396931"/>
            <a:ext cx="4145859" cy="837369"/>
          </a:xfrm>
          <a:prstGeom prst="rect">
            <a:avLst/>
          </a:prstGeom>
        </p:spPr>
      </p:pic>
      <p:pic>
        <p:nvPicPr>
          <p:cNvPr id="24" name="图片 23">
            <a:extLst>
              <a:ext uri="{FF2B5EF4-FFF2-40B4-BE49-F238E27FC236}">
                <a16:creationId xmlns:a16="http://schemas.microsoft.com/office/drawing/2014/main" id="{ECB0D985-5B42-B65C-23EB-BDCF734A3D97}"/>
              </a:ext>
            </a:extLst>
          </p:cNvPr>
          <p:cNvPicPr>
            <a:picLocks noChangeAspect="1"/>
          </p:cNvPicPr>
          <p:nvPr/>
        </p:nvPicPr>
        <p:blipFill rotWithShape="1">
          <a:blip r:embed="rId9"/>
          <a:srcRect t="19476"/>
          <a:stretch/>
        </p:blipFill>
        <p:spPr>
          <a:xfrm>
            <a:off x="2638014" y="4779273"/>
            <a:ext cx="3364817" cy="364258"/>
          </a:xfrm>
          <a:prstGeom prst="rect">
            <a:avLst/>
          </a:prstGeom>
        </p:spPr>
      </p:pic>
      <p:pic>
        <p:nvPicPr>
          <p:cNvPr id="3" name="图片 2">
            <a:extLst>
              <a:ext uri="{FF2B5EF4-FFF2-40B4-BE49-F238E27FC236}">
                <a16:creationId xmlns:a16="http://schemas.microsoft.com/office/drawing/2014/main" id="{E6DFDA9F-C9DC-0469-686E-568CC8B2EF27}"/>
              </a:ext>
            </a:extLst>
          </p:cNvPr>
          <p:cNvPicPr>
            <a:picLocks noChangeAspect="1"/>
          </p:cNvPicPr>
          <p:nvPr/>
        </p:nvPicPr>
        <p:blipFill>
          <a:blip r:embed="rId10"/>
          <a:stretch>
            <a:fillRect/>
          </a:stretch>
        </p:blipFill>
        <p:spPr>
          <a:xfrm>
            <a:off x="2638014" y="5765630"/>
            <a:ext cx="5539444" cy="873729"/>
          </a:xfrm>
          <a:prstGeom prst="rect">
            <a:avLst/>
          </a:prstGeom>
        </p:spPr>
      </p:pic>
      <p:pic>
        <p:nvPicPr>
          <p:cNvPr id="8" name="图片 7">
            <a:extLst>
              <a:ext uri="{FF2B5EF4-FFF2-40B4-BE49-F238E27FC236}">
                <a16:creationId xmlns:a16="http://schemas.microsoft.com/office/drawing/2014/main" id="{8C28AF5B-D967-FBC2-D36A-F2904685FFD1}"/>
              </a:ext>
            </a:extLst>
          </p:cNvPr>
          <p:cNvPicPr>
            <a:picLocks noChangeAspect="1"/>
          </p:cNvPicPr>
          <p:nvPr/>
        </p:nvPicPr>
        <p:blipFill>
          <a:blip r:embed="rId11"/>
          <a:stretch>
            <a:fillRect/>
          </a:stretch>
        </p:blipFill>
        <p:spPr>
          <a:xfrm>
            <a:off x="2638014" y="5219194"/>
            <a:ext cx="3234274" cy="470773"/>
          </a:xfrm>
          <a:prstGeom prst="rect">
            <a:avLst/>
          </a:prstGeom>
        </p:spPr>
      </p:pic>
    </p:spTree>
    <p:extLst>
      <p:ext uri="{BB962C8B-B14F-4D97-AF65-F5344CB8AC3E}">
        <p14:creationId xmlns:p14="http://schemas.microsoft.com/office/powerpoint/2010/main" val="334674314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1686662" y="2866937"/>
            <a:ext cx="1080000" cy="1080000"/>
          </a:xfrm>
          <a:prstGeom prst="ellipse">
            <a:avLst/>
          </a:prstGeom>
          <a:solidFill>
            <a:schemeClr val="bg1"/>
          </a:solidFill>
          <a:ln w="15875" cmpd="db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b="1" dirty="0">
                <a:solidFill>
                  <a:schemeClr val="accent1">
                    <a:lumMod val="50000"/>
                  </a:schemeClr>
                </a:solidFill>
              </a:rPr>
              <a:t>4</a:t>
            </a:r>
            <a:endParaRPr lang="zh-CN" altLang="en-US" sz="5400" b="1" dirty="0">
              <a:solidFill>
                <a:schemeClr val="accent1">
                  <a:lumMod val="50000"/>
                </a:schemeClr>
              </a:solidFill>
            </a:endParaRPr>
          </a:p>
        </p:txBody>
      </p:sp>
      <p:sp>
        <p:nvSpPr>
          <p:cNvPr id="11" name="文本框 10"/>
          <p:cNvSpPr txBox="1"/>
          <p:nvPr/>
        </p:nvSpPr>
        <p:spPr>
          <a:xfrm>
            <a:off x="2856916" y="2838015"/>
            <a:ext cx="2865640" cy="707886"/>
          </a:xfrm>
          <a:prstGeom prst="rect">
            <a:avLst/>
          </a:prstGeom>
          <a:noFill/>
        </p:spPr>
        <p:txBody>
          <a:bodyPr wrap="square" rtlCol="0">
            <a:spAutoFit/>
          </a:bodyPr>
          <a:lstStyle/>
          <a:p>
            <a:pPr algn="ctr"/>
            <a:r>
              <a:rPr lang="zh-CN" altLang="en-US" sz="4000" b="1" dirty="0">
                <a:solidFill>
                  <a:schemeClr val="accent1">
                    <a:lumMod val="50000"/>
                  </a:schemeClr>
                </a:solidFill>
                <a:latin typeface="微软雅黑" panose="020B0503020204020204" pitchFamily="34" charset="-122"/>
                <a:ea typeface="微软雅黑" panose="020B0503020204020204" pitchFamily="34" charset="-122"/>
              </a:rPr>
              <a:t>实验结果</a:t>
            </a:r>
          </a:p>
        </p:txBody>
      </p:sp>
      <p:sp>
        <p:nvSpPr>
          <p:cNvPr id="12" name="矩形 11"/>
          <p:cNvSpPr/>
          <p:nvPr/>
        </p:nvSpPr>
        <p:spPr>
          <a:xfrm>
            <a:off x="6900421" y="0"/>
            <a:ext cx="5291579"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8555081" y="1957837"/>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flipH="1">
            <a:off x="6810167" y="-246669"/>
            <a:ext cx="2664061" cy="15884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10120546" y="5516252"/>
            <a:ext cx="2664061" cy="15884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9023168" y="1781004"/>
            <a:ext cx="1789376"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数据集</a:t>
            </a:r>
          </a:p>
        </p:txBody>
      </p:sp>
      <p:cxnSp>
        <p:nvCxnSpPr>
          <p:cNvPr id="23" name="直接连接符 22"/>
          <p:cNvCxnSpPr/>
          <p:nvPr/>
        </p:nvCxnSpPr>
        <p:spPr>
          <a:xfrm>
            <a:off x="8609081" y="2065837"/>
            <a:ext cx="0" cy="90791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569717" y="2965412"/>
            <a:ext cx="78729" cy="87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9023168" y="2778469"/>
            <a:ext cx="1789376"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对比实验</a:t>
            </a:r>
          </a:p>
        </p:txBody>
      </p:sp>
      <p:cxnSp>
        <p:nvCxnSpPr>
          <p:cNvPr id="27" name="直接连接符 26"/>
          <p:cNvCxnSpPr/>
          <p:nvPr/>
        </p:nvCxnSpPr>
        <p:spPr>
          <a:xfrm>
            <a:off x="8609081" y="3045780"/>
            <a:ext cx="0" cy="90791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8555081" y="3926059"/>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9023168" y="3722858"/>
            <a:ext cx="1789376"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消融实验</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11"/>
                                        </p:tgtEl>
                                        <p:attrNameLst>
                                          <p:attrName>ppt_y</p:attrName>
                                        </p:attrNameLst>
                                      </p:cBhvr>
                                      <p:tavLst>
                                        <p:tav tm="0">
                                          <p:val>
                                            <p:strVal val="#ppt_y"/>
                                          </p:val>
                                        </p:tav>
                                        <p:tav tm="100000">
                                          <p:val>
                                            <p:strVal val="#ppt_y"/>
                                          </p:val>
                                        </p:tav>
                                      </p:tavLst>
                                    </p:anim>
                                    <p:anim calcmode="lin" valueType="num">
                                      <p:cBhvr>
                                        <p:cTn id="15"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11"/>
                                        </p:tgtEl>
                                      </p:cBhvr>
                                    </p:animEffect>
                                  </p:childTnLst>
                                </p:cTn>
                              </p:par>
                            </p:childTnLst>
                          </p:cTn>
                        </p:par>
                        <p:par>
                          <p:cTn id="18" fill="hold">
                            <p:stCondLst>
                              <p:cond delay="1650"/>
                            </p:stCondLst>
                            <p:childTnLst>
                              <p:par>
                                <p:cTn id="19" presetID="23" presetClass="entr" presetSubtype="16"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childTnLst>
                                </p:cTn>
                              </p:par>
                            </p:childTnLst>
                          </p:cTn>
                        </p:par>
                        <p:par>
                          <p:cTn id="23" fill="hold">
                            <p:stCondLst>
                              <p:cond delay="2150"/>
                            </p:stCondLst>
                            <p:childTnLst>
                              <p:par>
                                <p:cTn id="24" presetID="3" presetClass="entr" presetSubtype="10" fill="hold" grpId="0"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blinds(horizontal)">
                                      <p:cBhvr>
                                        <p:cTn id="26" dur="500"/>
                                        <p:tgtEl>
                                          <p:spTgt spid="21"/>
                                        </p:tgtEl>
                                      </p:cBhvr>
                                    </p:animEffect>
                                  </p:childTnLst>
                                </p:cTn>
                              </p:par>
                            </p:childTnLst>
                          </p:cTn>
                        </p:par>
                        <p:par>
                          <p:cTn id="27" fill="hold">
                            <p:stCondLst>
                              <p:cond delay="2650"/>
                            </p:stCondLst>
                            <p:childTnLst>
                              <p:par>
                                <p:cTn id="28" presetID="22" presetClass="entr" presetSubtype="1" fill="hold"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up)">
                                      <p:cBhvr>
                                        <p:cTn id="30" dur="500"/>
                                        <p:tgtEl>
                                          <p:spTgt spid="23"/>
                                        </p:tgtEl>
                                      </p:cBhvr>
                                    </p:animEffect>
                                  </p:childTnLst>
                                </p:cTn>
                              </p:par>
                            </p:childTnLst>
                          </p:cTn>
                        </p:par>
                        <p:par>
                          <p:cTn id="31" fill="hold">
                            <p:stCondLst>
                              <p:cond delay="3150"/>
                            </p:stCondLst>
                            <p:childTnLst>
                              <p:par>
                                <p:cTn id="32" presetID="23" presetClass="entr" presetSubtype="16" fill="hold" grpId="0" nodeType="afterEffect">
                                  <p:stCondLst>
                                    <p:cond delay="0"/>
                                  </p:stCondLst>
                                  <p:childTnLst>
                                    <p:set>
                                      <p:cBhvr>
                                        <p:cTn id="33" dur="1" fill="hold">
                                          <p:stCondLst>
                                            <p:cond delay="0"/>
                                          </p:stCondLst>
                                        </p:cTn>
                                        <p:tgtEl>
                                          <p:spTgt spid="25"/>
                                        </p:tgtEl>
                                        <p:attrNameLst>
                                          <p:attrName>style.visibility</p:attrName>
                                        </p:attrNameLst>
                                      </p:cBhvr>
                                      <p:to>
                                        <p:strVal val="visible"/>
                                      </p:to>
                                    </p:set>
                                    <p:anim calcmode="lin" valueType="num">
                                      <p:cBhvr>
                                        <p:cTn id="34" dur="500" fill="hold"/>
                                        <p:tgtEl>
                                          <p:spTgt spid="25"/>
                                        </p:tgtEl>
                                        <p:attrNameLst>
                                          <p:attrName>ppt_w</p:attrName>
                                        </p:attrNameLst>
                                      </p:cBhvr>
                                      <p:tavLst>
                                        <p:tav tm="0">
                                          <p:val>
                                            <p:fltVal val="0"/>
                                          </p:val>
                                        </p:tav>
                                        <p:tav tm="100000">
                                          <p:val>
                                            <p:strVal val="#ppt_w"/>
                                          </p:val>
                                        </p:tav>
                                      </p:tavLst>
                                    </p:anim>
                                    <p:anim calcmode="lin" valueType="num">
                                      <p:cBhvr>
                                        <p:cTn id="35" dur="500" fill="hold"/>
                                        <p:tgtEl>
                                          <p:spTgt spid="25"/>
                                        </p:tgtEl>
                                        <p:attrNameLst>
                                          <p:attrName>ppt_h</p:attrName>
                                        </p:attrNameLst>
                                      </p:cBhvr>
                                      <p:tavLst>
                                        <p:tav tm="0">
                                          <p:val>
                                            <p:fltVal val="0"/>
                                          </p:val>
                                        </p:tav>
                                        <p:tav tm="100000">
                                          <p:val>
                                            <p:strVal val="#ppt_h"/>
                                          </p:val>
                                        </p:tav>
                                      </p:tavLst>
                                    </p:anim>
                                  </p:childTnLst>
                                </p:cTn>
                              </p:par>
                            </p:childTnLst>
                          </p:cTn>
                        </p:par>
                        <p:par>
                          <p:cTn id="36" fill="hold">
                            <p:stCondLst>
                              <p:cond delay="3650"/>
                            </p:stCondLst>
                            <p:childTnLst>
                              <p:par>
                                <p:cTn id="37" presetID="3" presetClass="entr" presetSubtype="10" fill="hold" grpId="0" nodeType="after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blinds(horizontal)">
                                      <p:cBhvr>
                                        <p:cTn id="39" dur="500"/>
                                        <p:tgtEl>
                                          <p:spTgt spid="26"/>
                                        </p:tgtEl>
                                      </p:cBhvr>
                                    </p:animEffect>
                                  </p:childTnLst>
                                </p:cTn>
                              </p:par>
                            </p:childTnLst>
                          </p:cTn>
                        </p:par>
                        <p:par>
                          <p:cTn id="40" fill="hold">
                            <p:stCondLst>
                              <p:cond delay="4150"/>
                            </p:stCondLst>
                            <p:childTnLst>
                              <p:par>
                                <p:cTn id="41" presetID="22" presetClass="entr" presetSubtype="1" fill="hold"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up)">
                                      <p:cBhvr>
                                        <p:cTn id="43" dur="500"/>
                                        <p:tgtEl>
                                          <p:spTgt spid="27"/>
                                        </p:tgtEl>
                                      </p:cBhvr>
                                    </p:animEffect>
                                  </p:childTnLst>
                                </p:cTn>
                              </p:par>
                            </p:childTnLst>
                          </p:cTn>
                        </p:par>
                        <p:par>
                          <p:cTn id="44" fill="hold">
                            <p:stCondLst>
                              <p:cond delay="4650"/>
                            </p:stCondLst>
                            <p:childTnLst>
                              <p:par>
                                <p:cTn id="45" presetID="23" presetClass="entr" presetSubtype="16" fill="hold" grpId="0" nodeType="after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p:cTn id="47" dur="500" fill="hold"/>
                                        <p:tgtEl>
                                          <p:spTgt spid="28"/>
                                        </p:tgtEl>
                                        <p:attrNameLst>
                                          <p:attrName>ppt_w</p:attrName>
                                        </p:attrNameLst>
                                      </p:cBhvr>
                                      <p:tavLst>
                                        <p:tav tm="0">
                                          <p:val>
                                            <p:fltVal val="0"/>
                                          </p:val>
                                        </p:tav>
                                        <p:tav tm="100000">
                                          <p:val>
                                            <p:strVal val="#ppt_w"/>
                                          </p:val>
                                        </p:tav>
                                      </p:tavLst>
                                    </p:anim>
                                    <p:anim calcmode="lin" valueType="num">
                                      <p:cBhvr>
                                        <p:cTn id="48" dur="500" fill="hold"/>
                                        <p:tgtEl>
                                          <p:spTgt spid="28"/>
                                        </p:tgtEl>
                                        <p:attrNameLst>
                                          <p:attrName>ppt_h</p:attrName>
                                        </p:attrNameLst>
                                      </p:cBhvr>
                                      <p:tavLst>
                                        <p:tav tm="0">
                                          <p:val>
                                            <p:fltVal val="0"/>
                                          </p:val>
                                        </p:tav>
                                        <p:tav tm="100000">
                                          <p:val>
                                            <p:strVal val="#ppt_h"/>
                                          </p:val>
                                        </p:tav>
                                      </p:tavLst>
                                    </p:anim>
                                  </p:childTnLst>
                                </p:cTn>
                              </p:par>
                            </p:childTnLst>
                          </p:cTn>
                        </p:par>
                        <p:par>
                          <p:cTn id="49" fill="hold">
                            <p:stCondLst>
                              <p:cond delay="5150"/>
                            </p:stCondLst>
                            <p:childTnLst>
                              <p:par>
                                <p:cTn id="50" presetID="3" presetClass="entr" presetSubtype="10" fill="hold" grpId="0" nodeType="after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blinds(horizontal)">
                                      <p:cBhvr>
                                        <p:cTn id="5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3" grpId="0" animBg="1"/>
      <p:bldP spid="21" grpId="0"/>
      <p:bldP spid="25" grpId="0" animBg="1"/>
      <p:bldP spid="26" grpId="0"/>
      <p:bldP spid="28" grpId="0" animBg="1"/>
      <p:bldP spid="3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93FED7DB-C850-D93C-55BE-077AEE1619FB}"/>
              </a:ext>
            </a:extLst>
          </p:cNvPr>
          <p:cNvSpPr txBox="1"/>
          <p:nvPr/>
        </p:nvSpPr>
        <p:spPr>
          <a:xfrm>
            <a:off x="5038414" y="2591364"/>
            <a:ext cx="1759382" cy="321945"/>
          </a:xfrm>
          <a:prstGeom prst="rect">
            <a:avLst/>
          </a:prstGeom>
          <a:noFill/>
        </p:spPr>
        <p:txBody>
          <a:bodyPr wrap="square" rtlCol="0">
            <a:spAutoFit/>
            <a:scene3d>
              <a:camera prst="orthographicFront"/>
              <a:lightRig rig="threePt" dir="t"/>
            </a:scene3d>
            <a:sp3d contourW="12700"/>
          </a:bodyPr>
          <a:lstStyle/>
          <a:p>
            <a:pPr algn="ctr"/>
            <a:r>
              <a:rPr lang="en-US" altLang="zh-CN" sz="1500" dirty="0">
                <a:solidFill>
                  <a:schemeClr val="bg1">
                    <a:lumMod val="50000"/>
                  </a:schemeClr>
                </a:solidFill>
                <a:latin typeface="Times New Roman" panose="02020603050405020304" charset="0"/>
                <a:ea typeface="汉仪中黑简" panose="02010600000101010101" charset="-122"/>
                <a:cs typeface="Times New Roman" panose="02020603050405020304" charset="0"/>
                <a:sym typeface="+mn-lt"/>
              </a:rPr>
              <a:t>INTRODUCTION</a:t>
            </a:r>
          </a:p>
        </p:txBody>
      </p:sp>
      <p:sp>
        <p:nvSpPr>
          <p:cNvPr id="34" name="文本框 33">
            <a:extLst>
              <a:ext uri="{FF2B5EF4-FFF2-40B4-BE49-F238E27FC236}">
                <a16:creationId xmlns:a16="http://schemas.microsoft.com/office/drawing/2014/main" id="{FD590675-76FE-395A-59E1-B6971AB5EE95}"/>
              </a:ext>
            </a:extLst>
          </p:cNvPr>
          <p:cNvSpPr txBox="1"/>
          <p:nvPr/>
        </p:nvSpPr>
        <p:spPr>
          <a:xfrm>
            <a:off x="4992720" y="2054543"/>
            <a:ext cx="1850770" cy="398780"/>
          </a:xfrm>
          <a:prstGeom prst="rect">
            <a:avLst/>
          </a:prstGeom>
          <a:noFill/>
        </p:spPr>
        <p:txBody>
          <a:bodyPr wrap="square" rtlCol="0">
            <a:spAutoFit/>
            <a:scene3d>
              <a:camera prst="orthographicFront"/>
              <a:lightRig rig="threePt" dir="t"/>
            </a:scene3d>
            <a:sp3d contourW="12700"/>
          </a:bodyPr>
          <a:lstStyle/>
          <a:p>
            <a:pPr algn="dist"/>
            <a:r>
              <a:rPr lang="zh-CN" altLang="en-US" sz="2000" dirty="0">
                <a:solidFill>
                  <a:schemeClr val="tx1">
                    <a:lumMod val="85000"/>
                    <a:lumOff val="15000"/>
                  </a:schemeClr>
                </a:solidFill>
                <a:latin typeface="汉仪中黑简" panose="02010600000101010101" charset="-122"/>
                <a:ea typeface="汉仪中黑简" panose="02010600000101010101" charset="-122"/>
                <a:cs typeface="+mn-ea"/>
                <a:sym typeface="+mn-lt"/>
              </a:rPr>
              <a:t>引言</a:t>
            </a:r>
          </a:p>
        </p:txBody>
      </p:sp>
      <p:sp>
        <p:nvSpPr>
          <p:cNvPr id="35" name="矩形 34">
            <a:extLst>
              <a:ext uri="{FF2B5EF4-FFF2-40B4-BE49-F238E27FC236}">
                <a16:creationId xmlns:a16="http://schemas.microsoft.com/office/drawing/2014/main" id="{9BCF05F8-69E4-A2B6-7B22-7FAEC5187510}"/>
              </a:ext>
            </a:extLst>
          </p:cNvPr>
          <p:cNvSpPr/>
          <p:nvPr/>
        </p:nvSpPr>
        <p:spPr>
          <a:xfrm>
            <a:off x="4740910" y="2105496"/>
            <a:ext cx="272191" cy="310982"/>
          </a:xfrm>
          <a:prstGeom prst="rect">
            <a:avLst/>
          </a:prstGeom>
          <a:solidFill>
            <a:srgbClr val="0249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EF56C549-6074-82DE-2AF3-9175326AFB04}"/>
              </a:ext>
            </a:extLst>
          </p:cNvPr>
          <p:cNvSpPr txBox="1"/>
          <p:nvPr/>
        </p:nvSpPr>
        <p:spPr>
          <a:xfrm>
            <a:off x="8675522" y="2591364"/>
            <a:ext cx="1851427" cy="321945"/>
          </a:xfrm>
          <a:prstGeom prst="rect">
            <a:avLst/>
          </a:prstGeom>
          <a:noFill/>
        </p:spPr>
        <p:txBody>
          <a:bodyPr wrap="square" rtlCol="0">
            <a:spAutoFit/>
            <a:scene3d>
              <a:camera prst="orthographicFront"/>
              <a:lightRig rig="threePt" dir="t"/>
            </a:scene3d>
            <a:sp3d contourW="12700"/>
          </a:bodyPr>
          <a:lstStyle/>
          <a:p>
            <a:pPr algn="ctr"/>
            <a:r>
              <a:rPr lang="en-US" altLang="zh-CN" sz="1500" dirty="0">
                <a:solidFill>
                  <a:schemeClr val="bg1">
                    <a:lumMod val="50000"/>
                  </a:schemeClr>
                </a:solidFill>
                <a:latin typeface="Times New Roman" panose="02020603050405020304" charset="0"/>
                <a:ea typeface="汉仪中黑简" panose="02010600000101010101" charset="-122"/>
                <a:cs typeface="Times New Roman" panose="02020603050405020304" charset="0"/>
                <a:sym typeface="+mn-lt"/>
              </a:rPr>
              <a:t>PRINCIPLE</a:t>
            </a:r>
          </a:p>
        </p:txBody>
      </p:sp>
      <p:sp>
        <p:nvSpPr>
          <p:cNvPr id="37" name="文本框 36">
            <a:extLst>
              <a:ext uri="{FF2B5EF4-FFF2-40B4-BE49-F238E27FC236}">
                <a16:creationId xmlns:a16="http://schemas.microsoft.com/office/drawing/2014/main" id="{1D4632A5-80EA-C9BC-5EF2-3DF0C6FBFBC9}"/>
              </a:ext>
            </a:extLst>
          </p:cNvPr>
          <p:cNvSpPr txBox="1"/>
          <p:nvPr/>
        </p:nvSpPr>
        <p:spPr>
          <a:xfrm>
            <a:off x="8675850" y="2054543"/>
            <a:ext cx="1850770" cy="398780"/>
          </a:xfrm>
          <a:prstGeom prst="rect">
            <a:avLst/>
          </a:prstGeom>
          <a:noFill/>
        </p:spPr>
        <p:txBody>
          <a:bodyPr wrap="square" rtlCol="0">
            <a:spAutoFit/>
            <a:scene3d>
              <a:camera prst="orthographicFront"/>
              <a:lightRig rig="threePt" dir="t"/>
            </a:scene3d>
            <a:sp3d contourW="12700"/>
          </a:bodyPr>
          <a:lstStyle/>
          <a:p>
            <a:pPr algn="dist"/>
            <a:r>
              <a:rPr lang="zh-CN" altLang="en-US" sz="2000" dirty="0">
                <a:solidFill>
                  <a:schemeClr val="tx1">
                    <a:lumMod val="85000"/>
                    <a:lumOff val="15000"/>
                  </a:schemeClr>
                </a:solidFill>
                <a:latin typeface="汉仪中黑简" panose="02010600000101010101" charset="-122"/>
                <a:ea typeface="汉仪中黑简" panose="02010600000101010101" charset="-122"/>
                <a:cs typeface="+mn-ea"/>
                <a:sym typeface="+mn-lt"/>
              </a:rPr>
              <a:t>原理</a:t>
            </a:r>
          </a:p>
        </p:txBody>
      </p:sp>
      <p:sp>
        <p:nvSpPr>
          <p:cNvPr id="38" name="矩形 37">
            <a:extLst>
              <a:ext uri="{FF2B5EF4-FFF2-40B4-BE49-F238E27FC236}">
                <a16:creationId xmlns:a16="http://schemas.microsoft.com/office/drawing/2014/main" id="{7452FBBB-F717-F49E-3FAF-07B37482060B}"/>
              </a:ext>
            </a:extLst>
          </p:cNvPr>
          <p:cNvSpPr/>
          <p:nvPr/>
        </p:nvSpPr>
        <p:spPr>
          <a:xfrm>
            <a:off x="8424040" y="2105496"/>
            <a:ext cx="272191" cy="310982"/>
          </a:xfrm>
          <a:prstGeom prst="rect">
            <a:avLst/>
          </a:prstGeom>
          <a:solidFill>
            <a:srgbClr val="0249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60B33A89-4077-DEB6-2A7D-84B91DB9E9CB}"/>
              </a:ext>
            </a:extLst>
          </p:cNvPr>
          <p:cNvSpPr txBox="1"/>
          <p:nvPr/>
        </p:nvSpPr>
        <p:spPr>
          <a:xfrm>
            <a:off x="5046304" y="4491444"/>
            <a:ext cx="1784366" cy="321945"/>
          </a:xfrm>
          <a:prstGeom prst="rect">
            <a:avLst/>
          </a:prstGeom>
          <a:noFill/>
        </p:spPr>
        <p:txBody>
          <a:bodyPr wrap="square" rtlCol="0">
            <a:spAutoFit/>
            <a:scene3d>
              <a:camera prst="orthographicFront"/>
              <a:lightRig rig="threePt" dir="t"/>
            </a:scene3d>
            <a:sp3d contourW="12700"/>
          </a:bodyPr>
          <a:lstStyle/>
          <a:p>
            <a:pPr algn="ctr"/>
            <a:r>
              <a:rPr lang="en-US" altLang="zh-CN" sz="1500" dirty="0">
                <a:solidFill>
                  <a:schemeClr val="bg1">
                    <a:lumMod val="50000"/>
                  </a:schemeClr>
                </a:solidFill>
                <a:latin typeface="Times New Roman" panose="02020603050405020304" charset="0"/>
                <a:ea typeface="汉仪中黑简" panose="02010600000101010101" charset="-122"/>
                <a:cs typeface="Times New Roman" panose="02020603050405020304" charset="0"/>
                <a:sym typeface="+mn-lt"/>
              </a:rPr>
              <a:t>MODLE</a:t>
            </a:r>
          </a:p>
        </p:txBody>
      </p:sp>
      <p:sp>
        <p:nvSpPr>
          <p:cNvPr id="40" name="文本框 39">
            <a:extLst>
              <a:ext uri="{FF2B5EF4-FFF2-40B4-BE49-F238E27FC236}">
                <a16:creationId xmlns:a16="http://schemas.microsoft.com/office/drawing/2014/main" id="{5D5071D2-A64E-BE35-CE8F-AA373DD662C8}"/>
              </a:ext>
            </a:extLst>
          </p:cNvPr>
          <p:cNvSpPr txBox="1"/>
          <p:nvPr/>
        </p:nvSpPr>
        <p:spPr>
          <a:xfrm>
            <a:off x="5013101" y="4024972"/>
            <a:ext cx="1850770" cy="398780"/>
          </a:xfrm>
          <a:prstGeom prst="rect">
            <a:avLst/>
          </a:prstGeom>
          <a:noFill/>
        </p:spPr>
        <p:txBody>
          <a:bodyPr wrap="square" rtlCol="0">
            <a:spAutoFit/>
            <a:scene3d>
              <a:camera prst="orthographicFront"/>
              <a:lightRig rig="threePt" dir="t"/>
            </a:scene3d>
            <a:sp3d contourW="12700"/>
          </a:bodyPr>
          <a:lstStyle/>
          <a:p>
            <a:pPr algn="dist"/>
            <a:r>
              <a:rPr lang="zh-CN" altLang="en-US" sz="2000" dirty="0">
                <a:solidFill>
                  <a:schemeClr val="tx1">
                    <a:lumMod val="85000"/>
                    <a:lumOff val="15000"/>
                  </a:schemeClr>
                </a:solidFill>
                <a:latin typeface="汉仪中黑简" panose="02010600000101010101" charset="-122"/>
                <a:ea typeface="汉仪中黑简" panose="02010600000101010101" charset="-122"/>
                <a:cs typeface="+mn-ea"/>
                <a:sym typeface="+mn-lt"/>
              </a:rPr>
              <a:t>模型</a:t>
            </a:r>
          </a:p>
        </p:txBody>
      </p:sp>
      <p:sp>
        <p:nvSpPr>
          <p:cNvPr id="41" name="矩形 40">
            <a:extLst>
              <a:ext uri="{FF2B5EF4-FFF2-40B4-BE49-F238E27FC236}">
                <a16:creationId xmlns:a16="http://schemas.microsoft.com/office/drawing/2014/main" id="{7E7375C5-C32E-9C6D-67D1-17BE3C135CCA}"/>
              </a:ext>
            </a:extLst>
          </p:cNvPr>
          <p:cNvSpPr/>
          <p:nvPr/>
        </p:nvSpPr>
        <p:spPr>
          <a:xfrm>
            <a:off x="4761291" y="4075925"/>
            <a:ext cx="272191" cy="310982"/>
          </a:xfrm>
          <a:prstGeom prst="rect">
            <a:avLst/>
          </a:prstGeom>
          <a:solidFill>
            <a:srgbClr val="0249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6FF8EBC-461A-6814-5281-977C024765E3}"/>
              </a:ext>
            </a:extLst>
          </p:cNvPr>
          <p:cNvSpPr txBox="1"/>
          <p:nvPr/>
        </p:nvSpPr>
        <p:spPr>
          <a:xfrm>
            <a:off x="8423910" y="4547870"/>
            <a:ext cx="2380615" cy="321945"/>
          </a:xfrm>
          <a:prstGeom prst="rect">
            <a:avLst/>
          </a:prstGeom>
          <a:noFill/>
        </p:spPr>
        <p:txBody>
          <a:bodyPr wrap="square" rtlCol="0">
            <a:spAutoFit/>
            <a:scene3d>
              <a:camera prst="orthographicFront"/>
              <a:lightRig rig="threePt" dir="t"/>
            </a:scene3d>
            <a:sp3d contourW="12700"/>
          </a:bodyPr>
          <a:lstStyle/>
          <a:p>
            <a:pPr algn="ctr"/>
            <a:r>
              <a:rPr lang="en-US" altLang="zh-CN" sz="1500" dirty="0">
                <a:solidFill>
                  <a:schemeClr val="bg1">
                    <a:lumMod val="50000"/>
                  </a:schemeClr>
                </a:solidFill>
                <a:latin typeface="Times New Roman" panose="02020603050405020304" charset="0"/>
                <a:ea typeface="汉仪中黑简" panose="02010600000101010101" charset="-122"/>
                <a:cs typeface="Times New Roman" panose="02020603050405020304" charset="0"/>
                <a:sym typeface="+mn-lt"/>
              </a:rPr>
              <a:t>EXPERIMENTAL RESULT</a:t>
            </a:r>
          </a:p>
        </p:txBody>
      </p:sp>
      <p:sp>
        <p:nvSpPr>
          <p:cNvPr id="43" name="文本框 42">
            <a:extLst>
              <a:ext uri="{FF2B5EF4-FFF2-40B4-BE49-F238E27FC236}">
                <a16:creationId xmlns:a16="http://schemas.microsoft.com/office/drawing/2014/main" id="{6D73AD6C-03B4-492D-4DBA-158A827E5FBF}"/>
              </a:ext>
            </a:extLst>
          </p:cNvPr>
          <p:cNvSpPr txBox="1"/>
          <p:nvPr/>
        </p:nvSpPr>
        <p:spPr>
          <a:xfrm>
            <a:off x="8675850" y="4024972"/>
            <a:ext cx="1850770" cy="398780"/>
          </a:xfrm>
          <a:prstGeom prst="rect">
            <a:avLst/>
          </a:prstGeom>
          <a:noFill/>
        </p:spPr>
        <p:txBody>
          <a:bodyPr wrap="square" rtlCol="0">
            <a:spAutoFit/>
            <a:scene3d>
              <a:camera prst="orthographicFront"/>
              <a:lightRig rig="threePt" dir="t"/>
            </a:scene3d>
            <a:sp3d contourW="12700"/>
          </a:bodyPr>
          <a:lstStyle/>
          <a:p>
            <a:pPr algn="dist"/>
            <a:r>
              <a:rPr lang="zh-CN" altLang="en-US" sz="2000" dirty="0">
                <a:solidFill>
                  <a:schemeClr val="tx1">
                    <a:lumMod val="85000"/>
                    <a:lumOff val="15000"/>
                  </a:schemeClr>
                </a:solidFill>
                <a:latin typeface="汉仪中黑简" panose="02010600000101010101" charset="-122"/>
                <a:ea typeface="汉仪中黑简" panose="02010600000101010101" charset="-122"/>
                <a:cs typeface="+mn-ea"/>
                <a:sym typeface="+mn-lt"/>
              </a:rPr>
              <a:t>实验结果</a:t>
            </a:r>
          </a:p>
        </p:txBody>
      </p:sp>
      <p:sp>
        <p:nvSpPr>
          <p:cNvPr id="44" name="矩形 43">
            <a:extLst>
              <a:ext uri="{FF2B5EF4-FFF2-40B4-BE49-F238E27FC236}">
                <a16:creationId xmlns:a16="http://schemas.microsoft.com/office/drawing/2014/main" id="{40EFE8BF-E39D-7DD2-2192-68584DEC1E3F}"/>
              </a:ext>
            </a:extLst>
          </p:cNvPr>
          <p:cNvSpPr/>
          <p:nvPr/>
        </p:nvSpPr>
        <p:spPr>
          <a:xfrm>
            <a:off x="8424040" y="4075925"/>
            <a:ext cx="272191" cy="310982"/>
          </a:xfrm>
          <a:prstGeom prst="rect">
            <a:avLst/>
          </a:prstGeom>
          <a:solidFill>
            <a:srgbClr val="0249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直接连接符 45">
            <a:extLst>
              <a:ext uri="{FF2B5EF4-FFF2-40B4-BE49-F238E27FC236}">
                <a16:creationId xmlns:a16="http://schemas.microsoft.com/office/drawing/2014/main" id="{B528BE38-17B7-BA06-77D3-7A2BAA1D3076}"/>
              </a:ext>
            </a:extLst>
          </p:cNvPr>
          <p:cNvCxnSpPr/>
          <p:nvPr/>
        </p:nvCxnSpPr>
        <p:spPr>
          <a:xfrm>
            <a:off x="2301303" y="-36344"/>
            <a:ext cx="0" cy="6858000"/>
          </a:xfrm>
          <a:prstGeom prst="line">
            <a:avLst/>
          </a:prstGeom>
          <a:ln w="200025" cmpd="thickThin">
            <a:solidFill>
              <a:srgbClr val="0F4C83"/>
            </a:solidFill>
          </a:ln>
        </p:spPr>
        <p:style>
          <a:lnRef idx="1">
            <a:schemeClr val="accent1"/>
          </a:lnRef>
          <a:fillRef idx="0">
            <a:schemeClr val="accent1"/>
          </a:fillRef>
          <a:effectRef idx="0">
            <a:schemeClr val="accent1"/>
          </a:effectRef>
          <a:fontRef idx="minor">
            <a:schemeClr val="tx1"/>
          </a:fontRef>
        </p:style>
      </p:cxnSp>
      <p:sp useBgFill="1">
        <p:nvSpPr>
          <p:cNvPr id="47" name="文本框 46">
            <a:extLst>
              <a:ext uri="{FF2B5EF4-FFF2-40B4-BE49-F238E27FC236}">
                <a16:creationId xmlns:a16="http://schemas.microsoft.com/office/drawing/2014/main" id="{DB5BAACD-48C0-9215-E732-5D569DEE209C}"/>
              </a:ext>
            </a:extLst>
          </p:cNvPr>
          <p:cNvSpPr txBox="1"/>
          <p:nvPr/>
        </p:nvSpPr>
        <p:spPr>
          <a:xfrm>
            <a:off x="2055240" y="468982"/>
            <a:ext cx="492125" cy="2489406"/>
          </a:xfrm>
          <a:prstGeom prst="rect">
            <a:avLst/>
          </a:prstGeom>
        </p:spPr>
        <p:txBody>
          <a:bodyPr vert="eaVert" wrap="square" lIns="0" tIns="0" rIns="0" bIns="0" rtlCol="0">
            <a:spAutoFit/>
          </a:bodyPr>
          <a:lstStyle/>
          <a:p>
            <a:pPr algn="ctr"/>
            <a:r>
              <a:rPr lang="en-US" altLang="zh-CN" sz="3200" dirty="0">
                <a:solidFill>
                  <a:schemeClr val="bg1">
                    <a:lumMod val="50000"/>
                  </a:schemeClr>
                </a:solidFill>
                <a:latin typeface="汉仪中黑简" panose="02010600000101010101" charset="-122"/>
                <a:ea typeface="汉仪中黑简" panose="02010600000101010101" charset="-122"/>
                <a:cs typeface="+mn-ea"/>
                <a:sym typeface="+mn-lt"/>
              </a:rPr>
              <a:t>CONTENTS</a:t>
            </a:r>
          </a:p>
        </p:txBody>
      </p:sp>
      <p:sp>
        <p:nvSpPr>
          <p:cNvPr id="48" name="文本框 47">
            <a:extLst>
              <a:ext uri="{FF2B5EF4-FFF2-40B4-BE49-F238E27FC236}">
                <a16:creationId xmlns:a16="http://schemas.microsoft.com/office/drawing/2014/main" id="{12EEA017-A03A-FDB8-36E5-CACED0DEDC07}"/>
              </a:ext>
            </a:extLst>
          </p:cNvPr>
          <p:cNvSpPr txBox="1"/>
          <p:nvPr/>
        </p:nvSpPr>
        <p:spPr>
          <a:xfrm>
            <a:off x="2565400" y="1456055"/>
            <a:ext cx="859790" cy="1760220"/>
          </a:xfrm>
          <a:prstGeom prst="rect">
            <a:avLst/>
          </a:prstGeom>
          <a:noFill/>
        </p:spPr>
        <p:txBody>
          <a:bodyPr vert="eaVert" wrap="square" rtlCol="0">
            <a:spAutoFit/>
          </a:bodyPr>
          <a:lstStyle/>
          <a:p>
            <a:pPr algn="dist"/>
            <a:r>
              <a:rPr lang="zh-CN" altLang="en-US" sz="4400" spc="300" dirty="0">
                <a:solidFill>
                  <a:schemeClr val="bg1">
                    <a:lumMod val="50000"/>
                  </a:schemeClr>
                </a:solidFill>
                <a:latin typeface="汉仪雅酷黑简" panose="00020600040101010101" charset="-122"/>
                <a:ea typeface="汉仪雅酷黑简" panose="00020600040101010101" charset="-122"/>
              </a:rPr>
              <a:t>目录</a:t>
            </a:r>
          </a:p>
        </p:txBody>
      </p:sp>
    </p:spTree>
    <p:extLst>
      <p:ext uri="{BB962C8B-B14F-4D97-AF65-F5344CB8AC3E}">
        <p14:creationId xmlns:p14="http://schemas.microsoft.com/office/powerpoint/2010/main" val="294681472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calcmode="lin" valueType="num">
                                      <p:cBhvr>
                                        <p:cTn id="7" dur="500" fill="hold"/>
                                        <p:tgtEl>
                                          <p:spTgt spid="48"/>
                                        </p:tgtEl>
                                        <p:attrNameLst>
                                          <p:attrName>ppt_w</p:attrName>
                                        </p:attrNameLst>
                                      </p:cBhvr>
                                      <p:tavLst>
                                        <p:tav tm="0">
                                          <p:val>
                                            <p:fltVal val="0"/>
                                          </p:val>
                                        </p:tav>
                                        <p:tav tm="100000">
                                          <p:val>
                                            <p:strVal val="#ppt_w"/>
                                          </p:val>
                                        </p:tav>
                                      </p:tavLst>
                                    </p:anim>
                                    <p:anim calcmode="lin" valueType="num">
                                      <p:cBhvr>
                                        <p:cTn id="8" dur="500" fill="hold"/>
                                        <p:tgtEl>
                                          <p:spTgt spid="48"/>
                                        </p:tgtEl>
                                        <p:attrNameLst>
                                          <p:attrName>ppt_h</p:attrName>
                                        </p:attrNameLst>
                                      </p:cBhvr>
                                      <p:tavLst>
                                        <p:tav tm="0">
                                          <p:val>
                                            <p:fltVal val="0"/>
                                          </p:val>
                                        </p:tav>
                                        <p:tav tm="100000">
                                          <p:val>
                                            <p:strVal val="#ppt_h"/>
                                          </p:val>
                                        </p:tav>
                                      </p:tavLst>
                                    </p:anim>
                                    <p:animEffect transition="in" filter="fade">
                                      <p:cBhvr>
                                        <p:cTn id="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2780907"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数据集</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2" name="文本框 1">
            <a:extLst>
              <a:ext uri="{FF2B5EF4-FFF2-40B4-BE49-F238E27FC236}">
                <a16:creationId xmlns:a16="http://schemas.microsoft.com/office/drawing/2014/main" id="{E8888E1B-8E4A-E891-900F-EF0A12BF91C3}"/>
              </a:ext>
            </a:extLst>
          </p:cNvPr>
          <p:cNvSpPr txBox="1"/>
          <p:nvPr/>
        </p:nvSpPr>
        <p:spPr>
          <a:xfrm>
            <a:off x="656590" y="1566544"/>
            <a:ext cx="11278235" cy="3811945"/>
          </a:xfrm>
          <a:prstGeom prst="rect">
            <a:avLst/>
          </a:prstGeom>
          <a:noFill/>
        </p:spPr>
        <p:txBody>
          <a:bodyPr wrap="square" rtlCol="0">
            <a:noAutofit/>
          </a:bodyPr>
          <a:lstStyle/>
          <a:p>
            <a:pPr marL="285750" indent="-285750">
              <a:buFont typeface="Wingdings" panose="05000000000000000000" charset="0"/>
              <a:buChar char="l"/>
            </a:pPr>
            <a:r>
              <a:rPr lang="en-US" altLang="zh-CN" sz="2400" dirty="0"/>
              <a:t>Retouch</a:t>
            </a:r>
            <a:r>
              <a:rPr lang="zh-CN" altLang="en-US" sz="2400" dirty="0"/>
              <a:t>：</a:t>
            </a:r>
            <a:r>
              <a:rPr lang="en-US" altLang="zh-CN" sz="2400" dirty="0"/>
              <a:t>OCT</a:t>
            </a:r>
            <a:r>
              <a:rPr lang="zh-CN" altLang="en-US" sz="2400" dirty="0"/>
              <a:t>视网膜数据集（视网膜内积液 （</a:t>
            </a:r>
            <a:r>
              <a:rPr lang="en-US" altLang="zh-CN" sz="2400" dirty="0"/>
              <a:t>IRF</a:t>
            </a:r>
            <a:r>
              <a:rPr lang="zh-CN" altLang="en-US" sz="2400" dirty="0"/>
              <a:t>）、视网膜下积液 （</a:t>
            </a:r>
            <a:r>
              <a:rPr lang="en-US" altLang="zh-CN" sz="2400" dirty="0"/>
              <a:t>SRF</a:t>
            </a:r>
            <a:r>
              <a:rPr lang="zh-CN" altLang="en-US" sz="2400" dirty="0"/>
              <a:t>） 和色素上皮脱离 （</a:t>
            </a:r>
            <a:r>
              <a:rPr lang="en-US" altLang="zh-CN" sz="2400" dirty="0"/>
              <a:t>PED</a:t>
            </a:r>
            <a:r>
              <a:rPr lang="zh-CN" altLang="en-US" sz="2400" dirty="0"/>
              <a:t>）），</a:t>
            </a:r>
            <a:r>
              <a:rPr lang="en-US" altLang="zh-CN" sz="2400" dirty="0"/>
              <a:t>70</a:t>
            </a:r>
            <a:r>
              <a:rPr lang="zh-CN" altLang="en-US" sz="2400" dirty="0"/>
              <a:t>个样本，采用</a:t>
            </a:r>
            <a:r>
              <a:rPr lang="en-US" altLang="zh-CN" sz="2400" dirty="0"/>
              <a:t>3</a:t>
            </a:r>
            <a:r>
              <a:rPr lang="zh-CN" altLang="en-US" sz="2400" dirty="0"/>
              <a:t>折交叉验证进行训练；</a:t>
            </a:r>
            <a:endParaRPr lang="en-US" altLang="zh-CN" sz="2400" dirty="0"/>
          </a:p>
          <a:p>
            <a:endParaRPr lang="zh-CN" altLang="en-US" sz="2400" dirty="0"/>
          </a:p>
          <a:p>
            <a:pPr marL="285750" indent="-285750">
              <a:buFont typeface="Wingdings" panose="05000000000000000000" charset="0"/>
              <a:buChar char="l"/>
            </a:pPr>
            <a:r>
              <a:rPr lang="en-US" altLang="zh-CN" sz="2400" dirty="0"/>
              <a:t>ISIC 2018</a:t>
            </a:r>
            <a:r>
              <a:rPr lang="zh-CN" altLang="en-US" sz="2400" dirty="0"/>
              <a:t>：皮肤镜图像数据集，</a:t>
            </a:r>
            <a:r>
              <a:rPr lang="en-US" altLang="zh-CN" sz="2400" dirty="0"/>
              <a:t>2594</a:t>
            </a:r>
            <a:r>
              <a:rPr lang="zh-CN" altLang="en-US" sz="2400" dirty="0"/>
              <a:t>张图片，采用</a:t>
            </a:r>
            <a:r>
              <a:rPr lang="en-US" altLang="zh-CN" sz="2400" dirty="0"/>
              <a:t>5</a:t>
            </a:r>
            <a:r>
              <a:rPr lang="zh-CN" altLang="en-US" sz="2400" dirty="0"/>
              <a:t>折交叉验证进行训练；</a:t>
            </a:r>
            <a:endParaRPr lang="en-US" altLang="zh-CN" sz="2400" dirty="0"/>
          </a:p>
          <a:p>
            <a:pPr marL="285750" indent="-285750">
              <a:buFont typeface="Wingdings" panose="05000000000000000000" charset="0"/>
              <a:buChar char="l"/>
            </a:pPr>
            <a:endParaRPr lang="en-US" altLang="zh-CN" sz="2400" dirty="0"/>
          </a:p>
          <a:p>
            <a:pPr marL="285750" indent="-285750">
              <a:buFont typeface="Wingdings" panose="05000000000000000000" charset="0"/>
              <a:buChar char="l"/>
            </a:pPr>
            <a:r>
              <a:rPr lang="en-US" altLang="zh-CN" sz="2400" dirty="0"/>
              <a:t>CHASEDB1</a:t>
            </a:r>
            <a:r>
              <a:rPr lang="zh-CN" altLang="en-US" sz="2400" dirty="0"/>
              <a:t>：血管分割数据集 ，</a:t>
            </a:r>
            <a:r>
              <a:rPr lang="en-US" altLang="zh-CN" sz="2400" dirty="0"/>
              <a:t> 28</a:t>
            </a:r>
            <a:r>
              <a:rPr lang="zh-CN" altLang="en-US" sz="2400" dirty="0"/>
              <a:t>张眼底图片，采用</a:t>
            </a:r>
            <a:r>
              <a:rPr lang="en-US" altLang="zh-CN" sz="2400" dirty="0"/>
              <a:t>5</a:t>
            </a:r>
            <a:r>
              <a:rPr lang="zh-CN" altLang="en-US" sz="2400" dirty="0"/>
              <a:t>折交叉验证进行训练。</a:t>
            </a:r>
            <a:endParaRPr lang="en-US" altLang="zh-CN" sz="2400" dirty="0"/>
          </a:p>
          <a:p>
            <a:pPr marL="285750" indent="-285750" algn="l">
              <a:buFont typeface="Wingdings" panose="05000000000000000000" charset="0"/>
              <a:buChar char="l"/>
            </a:pPr>
            <a:endParaRPr lang="zh-CN" altLang="en-US" dirty="0"/>
          </a:p>
        </p:txBody>
      </p:sp>
    </p:spTree>
    <p:extLst>
      <p:ext uri="{BB962C8B-B14F-4D97-AF65-F5344CB8AC3E}">
        <p14:creationId xmlns:p14="http://schemas.microsoft.com/office/powerpoint/2010/main" val="386198891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2780907"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对比实验</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pic>
        <p:nvPicPr>
          <p:cNvPr id="7" name="图片 6">
            <a:extLst>
              <a:ext uri="{FF2B5EF4-FFF2-40B4-BE49-F238E27FC236}">
                <a16:creationId xmlns:a16="http://schemas.microsoft.com/office/drawing/2014/main" id="{77478125-919A-F039-9C6B-27FD6A6B6C31}"/>
              </a:ext>
            </a:extLst>
          </p:cNvPr>
          <p:cNvPicPr>
            <a:picLocks noChangeAspect="1"/>
          </p:cNvPicPr>
          <p:nvPr/>
        </p:nvPicPr>
        <p:blipFill rotWithShape="1">
          <a:blip r:embed="rId5"/>
          <a:srcRect t="17109"/>
          <a:stretch/>
        </p:blipFill>
        <p:spPr>
          <a:xfrm>
            <a:off x="513277" y="4293705"/>
            <a:ext cx="4929224" cy="2459414"/>
          </a:xfrm>
          <a:prstGeom prst="rect">
            <a:avLst/>
          </a:prstGeom>
        </p:spPr>
      </p:pic>
      <p:pic>
        <p:nvPicPr>
          <p:cNvPr id="9" name="图片 8">
            <a:extLst>
              <a:ext uri="{FF2B5EF4-FFF2-40B4-BE49-F238E27FC236}">
                <a16:creationId xmlns:a16="http://schemas.microsoft.com/office/drawing/2014/main" id="{B9AA691F-3737-140A-39C4-7ECCC1756729}"/>
              </a:ext>
            </a:extLst>
          </p:cNvPr>
          <p:cNvPicPr>
            <a:picLocks noChangeAspect="1"/>
          </p:cNvPicPr>
          <p:nvPr/>
        </p:nvPicPr>
        <p:blipFill>
          <a:blip r:embed="rId6"/>
          <a:stretch>
            <a:fillRect/>
          </a:stretch>
        </p:blipFill>
        <p:spPr>
          <a:xfrm>
            <a:off x="513277" y="864306"/>
            <a:ext cx="9987036" cy="3314724"/>
          </a:xfrm>
          <a:prstGeom prst="rect">
            <a:avLst/>
          </a:prstGeom>
        </p:spPr>
      </p:pic>
    </p:spTree>
    <p:extLst>
      <p:ext uri="{BB962C8B-B14F-4D97-AF65-F5344CB8AC3E}">
        <p14:creationId xmlns:p14="http://schemas.microsoft.com/office/powerpoint/2010/main" val="22995129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2780907"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对比实验</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pic>
        <p:nvPicPr>
          <p:cNvPr id="7" name="图片 6">
            <a:extLst>
              <a:ext uri="{FF2B5EF4-FFF2-40B4-BE49-F238E27FC236}">
                <a16:creationId xmlns:a16="http://schemas.microsoft.com/office/drawing/2014/main" id="{AC27B03C-9E3E-ADED-0423-35E2B7AAA661}"/>
              </a:ext>
            </a:extLst>
          </p:cNvPr>
          <p:cNvPicPr>
            <a:picLocks noChangeAspect="1"/>
          </p:cNvPicPr>
          <p:nvPr/>
        </p:nvPicPr>
        <p:blipFill>
          <a:blip r:embed="rId5"/>
          <a:stretch>
            <a:fillRect/>
          </a:stretch>
        </p:blipFill>
        <p:spPr>
          <a:xfrm>
            <a:off x="489144" y="4190054"/>
            <a:ext cx="4800635" cy="1962164"/>
          </a:xfrm>
          <a:prstGeom prst="rect">
            <a:avLst/>
          </a:prstGeom>
        </p:spPr>
      </p:pic>
      <p:pic>
        <p:nvPicPr>
          <p:cNvPr id="9" name="图片 8">
            <a:extLst>
              <a:ext uri="{FF2B5EF4-FFF2-40B4-BE49-F238E27FC236}">
                <a16:creationId xmlns:a16="http://schemas.microsoft.com/office/drawing/2014/main" id="{20C16BF0-6FD2-8A85-B3AB-9100AD88E298}"/>
              </a:ext>
            </a:extLst>
          </p:cNvPr>
          <p:cNvPicPr>
            <a:picLocks noChangeAspect="1"/>
          </p:cNvPicPr>
          <p:nvPr/>
        </p:nvPicPr>
        <p:blipFill>
          <a:blip r:embed="rId6"/>
          <a:stretch>
            <a:fillRect/>
          </a:stretch>
        </p:blipFill>
        <p:spPr>
          <a:xfrm>
            <a:off x="546858" y="1414849"/>
            <a:ext cx="4805398" cy="2657494"/>
          </a:xfrm>
          <a:prstGeom prst="rect">
            <a:avLst/>
          </a:prstGeom>
        </p:spPr>
      </p:pic>
      <p:pic>
        <p:nvPicPr>
          <p:cNvPr id="10" name="图片 9">
            <a:extLst>
              <a:ext uri="{FF2B5EF4-FFF2-40B4-BE49-F238E27FC236}">
                <a16:creationId xmlns:a16="http://schemas.microsoft.com/office/drawing/2014/main" id="{A5F94C62-A6E6-0DD2-22E5-334CFBB1C064}"/>
              </a:ext>
            </a:extLst>
          </p:cNvPr>
          <p:cNvPicPr>
            <a:picLocks noChangeAspect="1"/>
          </p:cNvPicPr>
          <p:nvPr/>
        </p:nvPicPr>
        <p:blipFill>
          <a:blip r:embed="rId7"/>
          <a:stretch>
            <a:fillRect/>
          </a:stretch>
        </p:blipFill>
        <p:spPr>
          <a:xfrm>
            <a:off x="6096000" y="1460949"/>
            <a:ext cx="5286024" cy="3383055"/>
          </a:xfrm>
          <a:prstGeom prst="rect">
            <a:avLst/>
          </a:prstGeom>
        </p:spPr>
      </p:pic>
    </p:spTree>
    <p:extLst>
      <p:ext uri="{BB962C8B-B14F-4D97-AF65-F5344CB8AC3E}">
        <p14:creationId xmlns:p14="http://schemas.microsoft.com/office/powerpoint/2010/main" val="402605362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2780907"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消融实验</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pic>
        <p:nvPicPr>
          <p:cNvPr id="7" name="图片 6">
            <a:extLst>
              <a:ext uri="{FF2B5EF4-FFF2-40B4-BE49-F238E27FC236}">
                <a16:creationId xmlns:a16="http://schemas.microsoft.com/office/drawing/2014/main" id="{34E83C3F-1705-51F9-8446-20B759168FE8}"/>
              </a:ext>
            </a:extLst>
          </p:cNvPr>
          <p:cNvPicPr>
            <a:picLocks noChangeAspect="1"/>
          </p:cNvPicPr>
          <p:nvPr/>
        </p:nvPicPr>
        <p:blipFill>
          <a:blip r:embed="rId5"/>
          <a:stretch>
            <a:fillRect/>
          </a:stretch>
        </p:blipFill>
        <p:spPr>
          <a:xfrm>
            <a:off x="502351" y="1051863"/>
            <a:ext cx="4962561" cy="2114565"/>
          </a:xfrm>
          <a:prstGeom prst="rect">
            <a:avLst/>
          </a:prstGeom>
        </p:spPr>
      </p:pic>
      <p:pic>
        <p:nvPicPr>
          <p:cNvPr id="9" name="图片 8">
            <a:extLst>
              <a:ext uri="{FF2B5EF4-FFF2-40B4-BE49-F238E27FC236}">
                <a16:creationId xmlns:a16="http://schemas.microsoft.com/office/drawing/2014/main" id="{DAF986B6-B7EB-3CBD-6EA0-D35AE487617D}"/>
              </a:ext>
            </a:extLst>
          </p:cNvPr>
          <p:cNvPicPr>
            <a:picLocks noChangeAspect="1"/>
          </p:cNvPicPr>
          <p:nvPr/>
        </p:nvPicPr>
        <p:blipFill>
          <a:blip r:embed="rId6"/>
          <a:stretch>
            <a:fillRect/>
          </a:stretch>
        </p:blipFill>
        <p:spPr>
          <a:xfrm>
            <a:off x="502351" y="3505408"/>
            <a:ext cx="5110200" cy="2767033"/>
          </a:xfrm>
          <a:prstGeom prst="rect">
            <a:avLst/>
          </a:prstGeom>
        </p:spPr>
      </p:pic>
      <p:pic>
        <p:nvPicPr>
          <p:cNvPr id="11" name="图片 10">
            <a:extLst>
              <a:ext uri="{FF2B5EF4-FFF2-40B4-BE49-F238E27FC236}">
                <a16:creationId xmlns:a16="http://schemas.microsoft.com/office/drawing/2014/main" id="{98D49B89-3B99-23D2-074A-E3623506F8A6}"/>
              </a:ext>
            </a:extLst>
          </p:cNvPr>
          <p:cNvPicPr>
            <a:picLocks noChangeAspect="1"/>
          </p:cNvPicPr>
          <p:nvPr/>
        </p:nvPicPr>
        <p:blipFill>
          <a:blip r:embed="rId7"/>
          <a:stretch>
            <a:fillRect/>
          </a:stretch>
        </p:blipFill>
        <p:spPr>
          <a:xfrm>
            <a:off x="6420393" y="1051863"/>
            <a:ext cx="5000662" cy="3157561"/>
          </a:xfrm>
          <a:prstGeom prst="rect">
            <a:avLst/>
          </a:prstGeom>
        </p:spPr>
      </p:pic>
    </p:spTree>
    <p:extLst>
      <p:ext uri="{BB962C8B-B14F-4D97-AF65-F5344CB8AC3E}">
        <p14:creationId xmlns:p14="http://schemas.microsoft.com/office/powerpoint/2010/main" val="288177126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1696822" y="2866937"/>
            <a:ext cx="1080000" cy="1080000"/>
          </a:xfrm>
          <a:prstGeom prst="ellipse">
            <a:avLst/>
          </a:prstGeom>
          <a:solidFill>
            <a:schemeClr val="bg1"/>
          </a:solidFill>
          <a:ln w="15875" cmpd="db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b="1" dirty="0">
                <a:solidFill>
                  <a:schemeClr val="accent1">
                    <a:lumMod val="50000"/>
                  </a:schemeClr>
                </a:solidFill>
              </a:rPr>
              <a:t>1</a:t>
            </a:r>
            <a:endParaRPr lang="zh-CN" altLang="en-US" sz="5400" b="1" dirty="0">
              <a:solidFill>
                <a:schemeClr val="accent1">
                  <a:lumMod val="50000"/>
                </a:schemeClr>
              </a:solidFill>
            </a:endParaRPr>
          </a:p>
        </p:txBody>
      </p:sp>
      <p:sp>
        <p:nvSpPr>
          <p:cNvPr id="11" name="文本框 10"/>
          <p:cNvSpPr txBox="1"/>
          <p:nvPr/>
        </p:nvSpPr>
        <p:spPr>
          <a:xfrm>
            <a:off x="2880018" y="2838015"/>
            <a:ext cx="2865640" cy="707886"/>
          </a:xfrm>
          <a:prstGeom prst="rect">
            <a:avLst/>
          </a:prstGeom>
          <a:noFill/>
        </p:spPr>
        <p:txBody>
          <a:bodyPr wrap="square" rtlCol="0">
            <a:spAutoFit/>
          </a:bodyPr>
          <a:lstStyle/>
          <a:p>
            <a:pPr algn="ctr"/>
            <a:r>
              <a:rPr lang="zh-CN" altLang="en-US" sz="4000" b="1" dirty="0">
                <a:solidFill>
                  <a:schemeClr val="accent1">
                    <a:lumMod val="50000"/>
                  </a:schemeClr>
                </a:solidFill>
                <a:latin typeface="微软雅黑" panose="020B0503020204020204" pitchFamily="34" charset="-122"/>
                <a:ea typeface="微软雅黑" panose="020B0503020204020204" pitchFamily="34" charset="-122"/>
              </a:rPr>
              <a:t>引言</a:t>
            </a:r>
          </a:p>
        </p:txBody>
      </p:sp>
      <p:sp>
        <p:nvSpPr>
          <p:cNvPr id="12" name="矩形 11"/>
          <p:cNvSpPr/>
          <p:nvPr/>
        </p:nvSpPr>
        <p:spPr>
          <a:xfrm>
            <a:off x="6900421" y="0"/>
            <a:ext cx="5291579"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8555081" y="1957837"/>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flipH="1">
            <a:off x="6810167" y="-246669"/>
            <a:ext cx="2664061" cy="15884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10120546" y="5516252"/>
            <a:ext cx="2664061" cy="15884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9023168" y="1781004"/>
            <a:ext cx="1789376"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作者</a:t>
            </a:r>
          </a:p>
        </p:txBody>
      </p:sp>
      <p:cxnSp>
        <p:nvCxnSpPr>
          <p:cNvPr id="23" name="直接连接符 22"/>
          <p:cNvCxnSpPr/>
          <p:nvPr/>
        </p:nvCxnSpPr>
        <p:spPr>
          <a:xfrm>
            <a:off x="8609081" y="2065837"/>
            <a:ext cx="0" cy="90791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569717" y="2965412"/>
            <a:ext cx="78729" cy="87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9023168" y="2778469"/>
            <a:ext cx="1789376"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背景</a:t>
            </a:r>
          </a:p>
        </p:txBody>
      </p:sp>
      <p:cxnSp>
        <p:nvCxnSpPr>
          <p:cNvPr id="27" name="直接连接符 26"/>
          <p:cNvCxnSpPr/>
          <p:nvPr/>
        </p:nvCxnSpPr>
        <p:spPr>
          <a:xfrm>
            <a:off x="8609081" y="3045780"/>
            <a:ext cx="0" cy="90791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8555081" y="3926059"/>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9023168" y="3722858"/>
            <a:ext cx="1789376"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创新点</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11"/>
                                        </p:tgtEl>
                                        <p:attrNameLst>
                                          <p:attrName>ppt_y</p:attrName>
                                        </p:attrNameLst>
                                      </p:cBhvr>
                                      <p:tavLst>
                                        <p:tav tm="0">
                                          <p:val>
                                            <p:strVal val="#ppt_y"/>
                                          </p:val>
                                        </p:tav>
                                        <p:tav tm="100000">
                                          <p:val>
                                            <p:strVal val="#ppt_y"/>
                                          </p:val>
                                        </p:tav>
                                      </p:tavLst>
                                    </p:anim>
                                    <p:anim calcmode="lin" valueType="num">
                                      <p:cBhvr>
                                        <p:cTn id="15"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11"/>
                                        </p:tgtEl>
                                      </p:cBhvr>
                                    </p:animEffect>
                                  </p:childTnLst>
                                </p:cTn>
                              </p:par>
                            </p:childTnLst>
                          </p:cTn>
                        </p:par>
                        <p:par>
                          <p:cTn id="18" fill="hold">
                            <p:stCondLst>
                              <p:cond delay="1550"/>
                            </p:stCondLst>
                            <p:childTnLst>
                              <p:par>
                                <p:cTn id="19" presetID="23" presetClass="entr" presetSubtype="16" fill="hold" grpId="1" nodeType="after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childTnLst>
                                </p:cTn>
                              </p:par>
                            </p:childTnLst>
                          </p:cTn>
                        </p:par>
                        <p:par>
                          <p:cTn id="23" fill="hold">
                            <p:stCondLst>
                              <p:cond delay="2050"/>
                            </p:stCondLst>
                            <p:childTnLst>
                              <p:par>
                                <p:cTn id="24" presetID="3" presetClass="entr" presetSubtype="10" fill="hold" grpId="1"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blinds(horizontal)">
                                      <p:cBhvr>
                                        <p:cTn id="26" dur="500"/>
                                        <p:tgtEl>
                                          <p:spTgt spid="21"/>
                                        </p:tgtEl>
                                      </p:cBhvr>
                                    </p:animEffect>
                                  </p:childTnLst>
                                </p:cTn>
                              </p:par>
                            </p:childTnLst>
                          </p:cTn>
                        </p:par>
                        <p:par>
                          <p:cTn id="27" fill="hold">
                            <p:stCondLst>
                              <p:cond delay="2550"/>
                            </p:stCondLst>
                            <p:childTnLst>
                              <p:par>
                                <p:cTn id="28" presetID="22" presetClass="entr" presetSubtype="1" fill="hold"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up)">
                                      <p:cBhvr>
                                        <p:cTn id="30" dur="500"/>
                                        <p:tgtEl>
                                          <p:spTgt spid="23"/>
                                        </p:tgtEl>
                                      </p:cBhvr>
                                    </p:animEffect>
                                  </p:childTnLst>
                                </p:cTn>
                              </p:par>
                            </p:childTnLst>
                          </p:cTn>
                        </p:par>
                        <p:par>
                          <p:cTn id="31" fill="hold">
                            <p:stCondLst>
                              <p:cond delay="3050"/>
                            </p:stCondLst>
                            <p:childTnLst>
                              <p:par>
                                <p:cTn id="32" presetID="23" presetClass="entr" presetSubtype="16" fill="hold" grpId="0" nodeType="afterEffect">
                                  <p:stCondLst>
                                    <p:cond delay="0"/>
                                  </p:stCondLst>
                                  <p:childTnLst>
                                    <p:set>
                                      <p:cBhvr>
                                        <p:cTn id="33" dur="1" fill="hold">
                                          <p:stCondLst>
                                            <p:cond delay="0"/>
                                          </p:stCondLst>
                                        </p:cTn>
                                        <p:tgtEl>
                                          <p:spTgt spid="25"/>
                                        </p:tgtEl>
                                        <p:attrNameLst>
                                          <p:attrName>style.visibility</p:attrName>
                                        </p:attrNameLst>
                                      </p:cBhvr>
                                      <p:to>
                                        <p:strVal val="visible"/>
                                      </p:to>
                                    </p:set>
                                    <p:anim calcmode="lin" valueType="num">
                                      <p:cBhvr>
                                        <p:cTn id="34" dur="500" fill="hold"/>
                                        <p:tgtEl>
                                          <p:spTgt spid="25"/>
                                        </p:tgtEl>
                                        <p:attrNameLst>
                                          <p:attrName>ppt_w</p:attrName>
                                        </p:attrNameLst>
                                      </p:cBhvr>
                                      <p:tavLst>
                                        <p:tav tm="0">
                                          <p:val>
                                            <p:fltVal val="0"/>
                                          </p:val>
                                        </p:tav>
                                        <p:tav tm="100000">
                                          <p:val>
                                            <p:strVal val="#ppt_w"/>
                                          </p:val>
                                        </p:tav>
                                      </p:tavLst>
                                    </p:anim>
                                    <p:anim calcmode="lin" valueType="num">
                                      <p:cBhvr>
                                        <p:cTn id="35" dur="500" fill="hold"/>
                                        <p:tgtEl>
                                          <p:spTgt spid="25"/>
                                        </p:tgtEl>
                                        <p:attrNameLst>
                                          <p:attrName>ppt_h</p:attrName>
                                        </p:attrNameLst>
                                      </p:cBhvr>
                                      <p:tavLst>
                                        <p:tav tm="0">
                                          <p:val>
                                            <p:fltVal val="0"/>
                                          </p:val>
                                        </p:tav>
                                        <p:tav tm="100000">
                                          <p:val>
                                            <p:strVal val="#ppt_h"/>
                                          </p:val>
                                        </p:tav>
                                      </p:tavLst>
                                    </p:anim>
                                  </p:childTnLst>
                                </p:cTn>
                              </p:par>
                            </p:childTnLst>
                          </p:cTn>
                        </p:par>
                        <p:par>
                          <p:cTn id="36" fill="hold">
                            <p:stCondLst>
                              <p:cond delay="3550"/>
                            </p:stCondLst>
                            <p:childTnLst>
                              <p:par>
                                <p:cTn id="37" presetID="3" presetClass="entr" presetSubtype="10" fill="hold" grpId="0" nodeType="after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blinds(horizontal)">
                                      <p:cBhvr>
                                        <p:cTn id="39" dur="500"/>
                                        <p:tgtEl>
                                          <p:spTgt spid="26"/>
                                        </p:tgtEl>
                                      </p:cBhvr>
                                    </p:animEffect>
                                  </p:childTnLst>
                                </p:cTn>
                              </p:par>
                            </p:childTnLst>
                          </p:cTn>
                        </p:par>
                        <p:par>
                          <p:cTn id="40" fill="hold">
                            <p:stCondLst>
                              <p:cond delay="4050"/>
                            </p:stCondLst>
                            <p:childTnLst>
                              <p:par>
                                <p:cTn id="41" presetID="22" presetClass="entr" presetSubtype="1" fill="hold"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up)">
                                      <p:cBhvr>
                                        <p:cTn id="43" dur="500"/>
                                        <p:tgtEl>
                                          <p:spTgt spid="27"/>
                                        </p:tgtEl>
                                      </p:cBhvr>
                                    </p:animEffect>
                                  </p:childTnLst>
                                </p:cTn>
                              </p:par>
                            </p:childTnLst>
                          </p:cTn>
                        </p:par>
                        <p:par>
                          <p:cTn id="44" fill="hold">
                            <p:stCondLst>
                              <p:cond delay="4550"/>
                            </p:stCondLst>
                            <p:childTnLst>
                              <p:par>
                                <p:cTn id="45" presetID="23" presetClass="entr" presetSubtype="16" fill="hold" grpId="0" nodeType="after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p:cTn id="47" dur="500" fill="hold"/>
                                        <p:tgtEl>
                                          <p:spTgt spid="28"/>
                                        </p:tgtEl>
                                        <p:attrNameLst>
                                          <p:attrName>ppt_w</p:attrName>
                                        </p:attrNameLst>
                                      </p:cBhvr>
                                      <p:tavLst>
                                        <p:tav tm="0">
                                          <p:val>
                                            <p:fltVal val="0"/>
                                          </p:val>
                                        </p:tav>
                                        <p:tav tm="100000">
                                          <p:val>
                                            <p:strVal val="#ppt_w"/>
                                          </p:val>
                                        </p:tav>
                                      </p:tavLst>
                                    </p:anim>
                                    <p:anim calcmode="lin" valueType="num">
                                      <p:cBhvr>
                                        <p:cTn id="48" dur="500" fill="hold"/>
                                        <p:tgtEl>
                                          <p:spTgt spid="28"/>
                                        </p:tgtEl>
                                        <p:attrNameLst>
                                          <p:attrName>ppt_h</p:attrName>
                                        </p:attrNameLst>
                                      </p:cBhvr>
                                      <p:tavLst>
                                        <p:tav tm="0">
                                          <p:val>
                                            <p:fltVal val="0"/>
                                          </p:val>
                                        </p:tav>
                                        <p:tav tm="100000">
                                          <p:val>
                                            <p:strVal val="#ppt_h"/>
                                          </p:val>
                                        </p:tav>
                                      </p:tavLst>
                                    </p:anim>
                                  </p:childTnLst>
                                </p:cTn>
                              </p:par>
                            </p:childTnLst>
                          </p:cTn>
                        </p:par>
                        <p:par>
                          <p:cTn id="49" fill="hold">
                            <p:stCondLst>
                              <p:cond delay="5050"/>
                            </p:stCondLst>
                            <p:childTnLst>
                              <p:par>
                                <p:cTn id="50" presetID="3" presetClass="entr" presetSubtype="10" fill="hold" grpId="0" nodeType="after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blinds(horizontal)">
                                      <p:cBhvr>
                                        <p:cTn id="5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3" grpId="0" animBg="1"/>
      <p:bldP spid="13" grpId="1" animBg="1"/>
      <p:bldP spid="21" grpId="0"/>
      <p:bldP spid="21" grpId="1"/>
      <p:bldP spid="25" grpId="0" animBg="1"/>
      <p:bldP spid="26" grpId="0"/>
      <p:bldP spid="28" grpId="0" animBg="1"/>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2780907"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作者</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pic>
        <p:nvPicPr>
          <p:cNvPr id="7" name="图片 6">
            <a:extLst>
              <a:ext uri="{FF2B5EF4-FFF2-40B4-BE49-F238E27FC236}">
                <a16:creationId xmlns:a16="http://schemas.microsoft.com/office/drawing/2014/main" id="{1D997DF0-B56C-47F2-B3EB-A199BA2F5E62}"/>
              </a:ext>
            </a:extLst>
          </p:cNvPr>
          <p:cNvPicPr>
            <a:picLocks noChangeAspect="1"/>
          </p:cNvPicPr>
          <p:nvPr/>
        </p:nvPicPr>
        <p:blipFill>
          <a:blip r:embed="rId5"/>
          <a:stretch>
            <a:fillRect/>
          </a:stretch>
        </p:blipFill>
        <p:spPr>
          <a:xfrm>
            <a:off x="1198375" y="1051863"/>
            <a:ext cx="8933858" cy="49213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2780907"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作者</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pic>
        <p:nvPicPr>
          <p:cNvPr id="9" name="图片 8">
            <a:extLst>
              <a:ext uri="{FF2B5EF4-FFF2-40B4-BE49-F238E27FC236}">
                <a16:creationId xmlns:a16="http://schemas.microsoft.com/office/drawing/2014/main" id="{0294A477-95BE-821B-30E8-EC48391E1C63}"/>
              </a:ext>
            </a:extLst>
          </p:cNvPr>
          <p:cNvPicPr>
            <a:picLocks noChangeAspect="1"/>
          </p:cNvPicPr>
          <p:nvPr/>
        </p:nvPicPr>
        <p:blipFill>
          <a:blip r:embed="rId5"/>
          <a:stretch>
            <a:fillRect/>
          </a:stretch>
        </p:blipFill>
        <p:spPr>
          <a:xfrm>
            <a:off x="1037869" y="1211294"/>
            <a:ext cx="9991726" cy="5093744"/>
          </a:xfrm>
          <a:prstGeom prst="rect">
            <a:avLst/>
          </a:prstGeom>
        </p:spPr>
      </p:pic>
    </p:spTree>
    <p:extLst>
      <p:ext uri="{BB962C8B-B14F-4D97-AF65-F5344CB8AC3E}">
        <p14:creationId xmlns:p14="http://schemas.microsoft.com/office/powerpoint/2010/main" val="199568210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2780907"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背景</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8" name="TextBox 7"/>
          <p:cNvSpPr txBox="1"/>
          <p:nvPr/>
        </p:nvSpPr>
        <p:spPr>
          <a:xfrm>
            <a:off x="1124712" y="1746504"/>
            <a:ext cx="9884664" cy="2246769"/>
          </a:xfrm>
          <a:prstGeom prst="rect">
            <a:avLst/>
          </a:prstGeom>
          <a:noFill/>
        </p:spPr>
        <p:txBody>
          <a:bodyPr wrap="square" rtlCol="0">
            <a:spAutoFit/>
          </a:bodyPr>
          <a:lstStyle/>
          <a:p>
            <a:pPr>
              <a:buFont typeface="Wingdings" pitchFamily="2" charset="2"/>
              <a:buChar char="l"/>
            </a:pPr>
            <a:r>
              <a:rPr lang="zh-CN" altLang="en-US" sz="2800" dirty="0"/>
              <a:t>解剖一致性在生物标志物分割中起着重要作用，通过深度网络实现解剖一致性分割的一个有前景的范式是结合像素连接来模拟像素间关系；</a:t>
            </a:r>
            <a:endParaRPr lang="en-US" altLang="zh-CN" sz="2800" dirty="0"/>
          </a:p>
          <a:p>
            <a:pPr>
              <a:buFont typeface="Wingdings" pitchFamily="2" charset="2"/>
              <a:buChar char="l"/>
            </a:pPr>
            <a:endParaRPr lang="en-US" altLang="zh-CN" sz="2800" dirty="0"/>
          </a:p>
          <a:p>
            <a:pPr>
              <a:buFont typeface="Wingdings" pitchFamily="2" charset="2"/>
              <a:buChar char="l"/>
            </a:pPr>
            <a:r>
              <a:rPr lang="zh-CN" altLang="en-US" sz="2800" dirty="0"/>
              <a:t>以往的连通性建模工作忽略了潜在空间中丰富的通道信息。</a:t>
            </a:r>
          </a:p>
        </p:txBody>
      </p:sp>
    </p:spTree>
    <p:extLst>
      <p:ext uri="{BB962C8B-B14F-4D97-AF65-F5344CB8AC3E}">
        <p14:creationId xmlns:p14="http://schemas.microsoft.com/office/powerpoint/2010/main" val="387555744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2780907"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创新点</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8" name="TextBox 7"/>
          <p:cNvSpPr txBox="1"/>
          <p:nvPr/>
        </p:nvSpPr>
        <p:spPr>
          <a:xfrm>
            <a:off x="942968" y="1594128"/>
            <a:ext cx="9884664" cy="1200329"/>
          </a:xfrm>
          <a:prstGeom prst="rect">
            <a:avLst/>
          </a:prstGeom>
          <a:noFill/>
        </p:spPr>
        <p:txBody>
          <a:bodyPr wrap="square" rtlCol="0">
            <a:spAutoFit/>
          </a:bodyPr>
          <a:lstStyle/>
          <a:p>
            <a:pPr indent="612000"/>
            <a:r>
              <a:rPr lang="zh-CN" altLang="en-US" sz="2400" dirty="0"/>
              <a:t>本文证明了从共享潜在空间中有效解脱定向子空间可以显着增强基于连通性的网络中的特征表示，并提出了一种用于分割的定向连通性建模方案，该方案可以解耦、跟踪和利用整个网络的方向信息。</a:t>
            </a:r>
          </a:p>
        </p:txBody>
      </p:sp>
      <p:pic>
        <p:nvPicPr>
          <p:cNvPr id="3" name="图片 2">
            <a:extLst>
              <a:ext uri="{FF2B5EF4-FFF2-40B4-BE49-F238E27FC236}">
                <a16:creationId xmlns:a16="http://schemas.microsoft.com/office/drawing/2014/main" id="{297E77C4-2389-0B27-5C3E-EC9CDC72846E}"/>
              </a:ext>
            </a:extLst>
          </p:cNvPr>
          <p:cNvPicPr>
            <a:picLocks noChangeAspect="1"/>
          </p:cNvPicPr>
          <p:nvPr/>
        </p:nvPicPr>
        <p:blipFill>
          <a:blip r:embed="rId5"/>
          <a:stretch>
            <a:fillRect/>
          </a:stretch>
        </p:blipFill>
        <p:spPr>
          <a:xfrm>
            <a:off x="3098416" y="3121956"/>
            <a:ext cx="5703773" cy="2273571"/>
          </a:xfrm>
          <a:prstGeom prst="rect">
            <a:avLst/>
          </a:prstGeom>
        </p:spPr>
      </p:pic>
    </p:spTree>
    <p:extLst>
      <p:ext uri="{BB962C8B-B14F-4D97-AF65-F5344CB8AC3E}">
        <p14:creationId xmlns:p14="http://schemas.microsoft.com/office/powerpoint/2010/main" val="332277753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1696822" y="2866937"/>
            <a:ext cx="1080000" cy="1080000"/>
          </a:xfrm>
          <a:prstGeom prst="ellipse">
            <a:avLst/>
          </a:prstGeom>
          <a:solidFill>
            <a:schemeClr val="bg1"/>
          </a:solidFill>
          <a:ln w="15875" cmpd="db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b="1" dirty="0">
                <a:solidFill>
                  <a:schemeClr val="accent1">
                    <a:lumMod val="50000"/>
                  </a:schemeClr>
                </a:solidFill>
              </a:rPr>
              <a:t>2</a:t>
            </a:r>
            <a:endParaRPr lang="zh-CN" altLang="en-US" sz="5400" b="1" dirty="0">
              <a:solidFill>
                <a:schemeClr val="accent1">
                  <a:lumMod val="50000"/>
                </a:schemeClr>
              </a:solidFill>
            </a:endParaRPr>
          </a:p>
        </p:txBody>
      </p:sp>
      <p:sp>
        <p:nvSpPr>
          <p:cNvPr id="11" name="文本框 10"/>
          <p:cNvSpPr txBox="1"/>
          <p:nvPr/>
        </p:nvSpPr>
        <p:spPr>
          <a:xfrm>
            <a:off x="2920082" y="2838015"/>
            <a:ext cx="3205113" cy="707886"/>
          </a:xfrm>
          <a:prstGeom prst="rect">
            <a:avLst/>
          </a:prstGeom>
          <a:noFill/>
        </p:spPr>
        <p:txBody>
          <a:bodyPr wrap="square" rtlCol="0">
            <a:spAutoFit/>
          </a:bodyPr>
          <a:lstStyle/>
          <a:p>
            <a:pPr algn="ctr"/>
            <a:r>
              <a:rPr lang="zh-CN" altLang="en-US" sz="4000" b="1" dirty="0">
                <a:solidFill>
                  <a:schemeClr val="accent1">
                    <a:lumMod val="50000"/>
                  </a:schemeClr>
                </a:solidFill>
                <a:latin typeface="微软雅黑" panose="020B0503020204020204" pitchFamily="34" charset="-122"/>
                <a:ea typeface="微软雅黑" panose="020B0503020204020204" pitchFamily="34" charset="-122"/>
              </a:rPr>
              <a:t>原理</a:t>
            </a:r>
          </a:p>
        </p:txBody>
      </p:sp>
      <p:sp>
        <p:nvSpPr>
          <p:cNvPr id="12" name="矩形 11"/>
          <p:cNvSpPr/>
          <p:nvPr/>
        </p:nvSpPr>
        <p:spPr>
          <a:xfrm>
            <a:off x="6900421" y="0"/>
            <a:ext cx="5291579"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8555081" y="1957837"/>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flipH="1">
            <a:off x="6810167" y="-246669"/>
            <a:ext cx="2664061" cy="15884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10120546" y="5516252"/>
            <a:ext cx="2664061" cy="15884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9023168" y="1781004"/>
            <a:ext cx="1789376"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连通模型</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1" presetClass="entr" presetSubtype="0" fill="hold" grpId="1" nodeType="afterEffect">
                                  <p:stCondLst>
                                    <p:cond delay="0"/>
                                  </p:stCondLst>
                                  <p:iterate type="lt">
                                    <p:tmPct val="10000"/>
                                  </p:iterate>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11"/>
                                        </p:tgtEl>
                                        <p:attrNameLst>
                                          <p:attrName>ppt_y</p:attrName>
                                        </p:attrNameLst>
                                      </p:cBhvr>
                                      <p:tavLst>
                                        <p:tav tm="0">
                                          <p:val>
                                            <p:strVal val="#ppt_y"/>
                                          </p:val>
                                        </p:tav>
                                        <p:tav tm="100000">
                                          <p:val>
                                            <p:strVal val="#ppt_y"/>
                                          </p:val>
                                        </p:tav>
                                      </p:tavLst>
                                    </p:anim>
                                    <p:anim calcmode="lin" valueType="num">
                                      <p:cBhvr>
                                        <p:cTn id="15"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11"/>
                                        </p:tgtEl>
                                      </p:cBhvr>
                                    </p:animEffect>
                                  </p:childTnLst>
                                </p:cTn>
                              </p:par>
                            </p:childTnLst>
                          </p:cTn>
                        </p:par>
                        <p:par>
                          <p:cTn id="18" fill="hold">
                            <p:stCondLst>
                              <p:cond delay="1550"/>
                            </p:stCondLst>
                            <p:childTnLst>
                              <p:par>
                                <p:cTn id="19" presetID="23" presetClass="entr" presetSubtype="16" fill="hold" grpId="1" nodeType="after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childTnLst>
                                </p:cTn>
                              </p:par>
                            </p:childTnLst>
                          </p:cTn>
                        </p:par>
                        <p:par>
                          <p:cTn id="23" fill="hold">
                            <p:stCondLst>
                              <p:cond delay="2050"/>
                            </p:stCondLst>
                            <p:childTnLst>
                              <p:par>
                                <p:cTn id="24" presetID="3" presetClass="entr" presetSubtype="10" fill="hold" grpId="0"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blinds(horizontal)">
                                      <p:cBhvr>
                                        <p:cTn id="2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1" grpId="1"/>
      <p:bldP spid="13" grpId="0" animBg="1"/>
      <p:bldP spid="13" grpId="1" animBg="1"/>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2780907"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连通模型</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pic>
        <p:nvPicPr>
          <p:cNvPr id="9" name="Picture 2"/>
          <p:cNvPicPr>
            <a:picLocks noChangeAspect="1" noChangeArrowheads="1"/>
          </p:cNvPicPr>
          <p:nvPr/>
        </p:nvPicPr>
        <p:blipFill>
          <a:blip r:embed="rId5"/>
          <a:srcRect l="12129" t="19093" r="47896" b="52767"/>
          <a:stretch>
            <a:fillRect/>
          </a:stretch>
        </p:blipFill>
        <p:spPr bwMode="auto">
          <a:xfrm>
            <a:off x="2258567" y="2596896"/>
            <a:ext cx="7132321" cy="2870594"/>
          </a:xfrm>
          <a:prstGeom prst="rect">
            <a:avLst/>
          </a:prstGeom>
          <a:noFill/>
          <a:ln w="9525">
            <a:noFill/>
            <a:miter lim="800000"/>
            <a:headEnd/>
            <a:tailEnd/>
          </a:ln>
          <a:effectLst/>
        </p:spPr>
      </p:pic>
      <p:sp>
        <p:nvSpPr>
          <p:cNvPr id="10" name="TextBox 9"/>
          <p:cNvSpPr txBox="1"/>
          <p:nvPr/>
        </p:nvSpPr>
        <p:spPr>
          <a:xfrm>
            <a:off x="749809" y="1344168"/>
            <a:ext cx="10835734" cy="1231106"/>
          </a:xfrm>
          <a:prstGeom prst="rect">
            <a:avLst/>
          </a:prstGeom>
          <a:noFill/>
        </p:spPr>
        <p:txBody>
          <a:bodyPr wrap="square" rtlCol="0">
            <a:spAutoFit/>
          </a:bodyPr>
          <a:lstStyle/>
          <a:p>
            <a:pPr>
              <a:buFont typeface="Wingdings" pitchFamily="2" charset="2"/>
              <a:buChar char="l"/>
            </a:pPr>
            <a:r>
              <a:rPr lang="zh-CN" altLang="en-US" sz="2800" dirty="0"/>
              <a:t>在拓扑中，像素连通描述了相邻像素之间的关系，基于连通性的分割网络使用连通性掩码作为标签。</a:t>
            </a:r>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3778</TotalTime>
  <Words>771</Words>
  <Application>Microsoft Office PowerPoint</Application>
  <PresentationFormat>宽屏</PresentationFormat>
  <Paragraphs>101</Paragraphs>
  <Slides>23</Slides>
  <Notes>23</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23</vt:i4>
      </vt:variant>
    </vt:vector>
  </HeadingPairs>
  <TitlesOfParts>
    <vt:vector size="35" baseType="lpstr">
      <vt:lpstr>汉仪雅酷黑简</vt:lpstr>
      <vt:lpstr>汉仪中黑简</vt:lpstr>
      <vt:lpstr>宋体</vt:lpstr>
      <vt:lpstr>微软雅黑</vt:lpstr>
      <vt:lpstr>Arial</vt:lpstr>
      <vt:lpstr>Calibri</vt:lpstr>
      <vt:lpstr>Calibri Light</vt:lpstr>
      <vt:lpstr>Cambria Math</vt:lpstr>
      <vt:lpstr>Impact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演示文稿3</dc:title>
  <dc:creator>LYK</dc:creator>
  <cp:lastModifiedBy>家微 杨</cp:lastModifiedBy>
  <cp:revision>186</cp:revision>
  <dcterms:created xsi:type="dcterms:W3CDTF">2016-04-09T13:02:00Z</dcterms:created>
  <dcterms:modified xsi:type="dcterms:W3CDTF">2023-11-11T10:43:12Z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2052-10.1.0.6690</vt:lpwstr>
  </property>
</Properties>
</file>